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724" r:id="rId2"/>
  </p:sldMasterIdLst>
  <p:notesMasterIdLst>
    <p:notesMasterId r:id="rId57"/>
  </p:notesMasterIdLst>
  <p:sldIdLst>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2" d="100"/>
          <a:sy n="92" d="100"/>
        </p:scale>
        <p:origin x="-209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5FC21C-4093-4473-9F2B-5EBD67A7A6BE}" type="datetimeFigureOut">
              <a:rPr lang="en-US" smtClean="0"/>
              <a:t>8/26/2019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9E24D6-1E33-4D68-A607-4D3698CEC249}" type="slidenum">
              <a:rPr lang="en-US" smtClean="0"/>
              <a:t>‹#›</a:t>
            </a:fld>
            <a:endParaRPr lang="en-US"/>
          </a:p>
        </p:txBody>
      </p:sp>
    </p:spTree>
    <p:extLst>
      <p:ext uri="{BB962C8B-B14F-4D97-AF65-F5344CB8AC3E}">
        <p14:creationId xmlns:p14="http://schemas.microsoft.com/office/powerpoint/2010/main" val="85449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lvl1pPr defTabSz="931863" eaLnBrk="0" hangingPunct="0">
              <a:spcBef>
                <a:spcPct val="30000"/>
              </a:spcBef>
              <a:defRPr sz="1200">
                <a:solidFill>
                  <a:schemeClr val="tx1"/>
                </a:solidFill>
                <a:latin typeface="Arial" charset="0"/>
              </a:defRPr>
            </a:lvl1pPr>
            <a:lvl2pPr marL="742950" indent="-285750" defTabSz="931863" eaLnBrk="0" hangingPunct="0">
              <a:spcBef>
                <a:spcPct val="30000"/>
              </a:spcBef>
              <a:defRPr sz="1200">
                <a:solidFill>
                  <a:schemeClr val="tx1"/>
                </a:solidFill>
                <a:latin typeface="Arial" charset="0"/>
              </a:defRPr>
            </a:lvl2pPr>
            <a:lvl3pPr marL="1143000" indent="-228600" defTabSz="931863" eaLnBrk="0" hangingPunct="0">
              <a:spcBef>
                <a:spcPct val="30000"/>
              </a:spcBef>
              <a:defRPr sz="1200">
                <a:solidFill>
                  <a:schemeClr val="tx1"/>
                </a:solidFill>
                <a:latin typeface="Arial" charset="0"/>
              </a:defRPr>
            </a:lvl3pPr>
            <a:lvl4pPr marL="1600200" indent="-228600" defTabSz="931863" eaLnBrk="0" hangingPunct="0">
              <a:spcBef>
                <a:spcPct val="30000"/>
              </a:spcBef>
              <a:defRPr sz="1200">
                <a:solidFill>
                  <a:schemeClr val="tx1"/>
                </a:solidFill>
                <a:latin typeface="Arial" charset="0"/>
              </a:defRPr>
            </a:lvl4pPr>
            <a:lvl5pPr marL="2057400" indent="-228600" defTabSz="931863" eaLnBrk="0" hangingPunct="0">
              <a:spcBef>
                <a:spcPct val="30000"/>
              </a:spcBef>
              <a:defRPr sz="1200">
                <a:solidFill>
                  <a:schemeClr val="tx1"/>
                </a:solidFill>
                <a:latin typeface="Arial" charset="0"/>
              </a:defRPr>
            </a:lvl5pPr>
            <a:lvl6pPr marL="2514600" indent="-228600" defTabSz="931863" eaLnBrk="0" fontAlgn="base" hangingPunct="0">
              <a:spcBef>
                <a:spcPct val="30000"/>
              </a:spcBef>
              <a:spcAft>
                <a:spcPct val="0"/>
              </a:spcAft>
              <a:defRPr sz="1200">
                <a:solidFill>
                  <a:schemeClr val="tx1"/>
                </a:solidFill>
                <a:latin typeface="Arial" charset="0"/>
              </a:defRPr>
            </a:lvl6pPr>
            <a:lvl7pPr marL="2971800" indent="-228600" defTabSz="931863" eaLnBrk="0" fontAlgn="base" hangingPunct="0">
              <a:spcBef>
                <a:spcPct val="30000"/>
              </a:spcBef>
              <a:spcAft>
                <a:spcPct val="0"/>
              </a:spcAft>
              <a:defRPr sz="1200">
                <a:solidFill>
                  <a:schemeClr val="tx1"/>
                </a:solidFill>
                <a:latin typeface="Arial" charset="0"/>
              </a:defRPr>
            </a:lvl7pPr>
            <a:lvl8pPr marL="3429000" indent="-228600" defTabSz="931863" eaLnBrk="0" fontAlgn="base" hangingPunct="0">
              <a:spcBef>
                <a:spcPct val="30000"/>
              </a:spcBef>
              <a:spcAft>
                <a:spcPct val="0"/>
              </a:spcAft>
              <a:defRPr sz="1200">
                <a:solidFill>
                  <a:schemeClr val="tx1"/>
                </a:solidFill>
                <a:latin typeface="Arial" charset="0"/>
              </a:defRPr>
            </a:lvl8pPr>
            <a:lvl9pPr marL="3886200" indent="-228600" defTabSz="93186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B3A82B0-5C58-441C-9C74-10074758750E}" type="slidenum">
              <a:rPr lang="en-US" altLang="en-US">
                <a:solidFill>
                  <a:prstClr val="black"/>
                </a:solidFill>
              </a:rPr>
              <a:pPr eaLnBrk="1" hangingPunct="1">
                <a:spcBef>
                  <a:spcPct val="0"/>
                </a:spcBef>
              </a:pPr>
              <a:t>1</a:t>
            </a:fld>
            <a:endParaRPr lang="en-US" altLang="en-US">
              <a:solidFill>
                <a:prstClr val="black"/>
              </a:solidFill>
            </a:endParaRPr>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90A89B0C-6713-4DDF-B0CB-1FFBB98E91AE}" type="slidenum">
              <a:rPr lang="en-US" altLang="en-US" smtClean="0"/>
              <a:pPr eaLnBrk="1" hangingPunct="1">
                <a:spcBef>
                  <a:spcPct val="0"/>
                </a:spcBef>
              </a:pPr>
              <a:t>10</a:t>
            </a:fld>
            <a:endParaRPr lang="en-US" altLang="en-US"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pPr eaLnBrk="1" hangingPunct="1"/>
            <a:endParaRPr lang="en-US" altLang="en-US" sz="1600" b="1"/>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22AD1168-1447-41C8-8539-3574F355CC0E}" type="slidenum">
              <a:rPr lang="en-US" altLang="en-US" smtClean="0"/>
              <a:pPr eaLnBrk="1" hangingPunct="1">
                <a:spcBef>
                  <a:spcPct val="0"/>
                </a:spcBef>
              </a:pPr>
              <a:t>20</a:t>
            </a:fld>
            <a:endParaRPr lang="en-US" altLang="en-US" smtClean="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25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21964F8-620A-42EC-8B56-65F3DB9EAD7A}" type="slidenum">
              <a:rPr lang="en-US" altLang="en-US" smtClean="0"/>
              <a:pPr eaLnBrk="1" hangingPunct="1">
                <a:spcBef>
                  <a:spcPct val="0"/>
                </a:spcBef>
              </a:pPr>
              <a:t>27</a:t>
            </a:fld>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algn="l" defTabSz="898525" eaLnBrk="0" hangingPunct="0">
              <a:spcBef>
                <a:spcPct val="30000"/>
              </a:spcBef>
              <a:defRPr sz="1200">
                <a:solidFill>
                  <a:schemeClr val="tx1"/>
                </a:solidFill>
                <a:latin typeface="Arial" charset="0"/>
              </a:defRPr>
            </a:lvl1pPr>
            <a:lvl2pPr marL="742950" indent="-285750" algn="l" defTabSz="898525" eaLnBrk="0" hangingPunct="0">
              <a:spcBef>
                <a:spcPct val="30000"/>
              </a:spcBef>
              <a:defRPr sz="1200">
                <a:solidFill>
                  <a:schemeClr val="tx1"/>
                </a:solidFill>
                <a:latin typeface="Arial" charset="0"/>
              </a:defRPr>
            </a:lvl2pPr>
            <a:lvl3pPr marL="1143000" indent="-228600" algn="l" defTabSz="898525" eaLnBrk="0" hangingPunct="0">
              <a:spcBef>
                <a:spcPct val="30000"/>
              </a:spcBef>
              <a:defRPr sz="1200">
                <a:solidFill>
                  <a:schemeClr val="tx1"/>
                </a:solidFill>
                <a:latin typeface="Arial" charset="0"/>
              </a:defRPr>
            </a:lvl3pPr>
            <a:lvl4pPr marL="1600200" indent="-228600" algn="l" defTabSz="898525" eaLnBrk="0" hangingPunct="0">
              <a:spcBef>
                <a:spcPct val="30000"/>
              </a:spcBef>
              <a:defRPr sz="1200">
                <a:solidFill>
                  <a:schemeClr val="tx1"/>
                </a:solidFill>
                <a:latin typeface="Arial" charset="0"/>
              </a:defRPr>
            </a:lvl4pPr>
            <a:lvl5pPr marL="2057400" indent="-228600" algn="l" defTabSz="898525" eaLnBrk="0" hangingPunct="0">
              <a:spcBef>
                <a:spcPct val="30000"/>
              </a:spcBef>
              <a:defRPr sz="1200">
                <a:solidFill>
                  <a:schemeClr val="tx1"/>
                </a:solidFill>
                <a:latin typeface="Arial" charset="0"/>
              </a:defRPr>
            </a:lvl5pPr>
            <a:lvl6pPr marL="2514600" indent="-228600" defTabSz="898525" eaLnBrk="0" fontAlgn="base" hangingPunct="0">
              <a:spcBef>
                <a:spcPct val="30000"/>
              </a:spcBef>
              <a:spcAft>
                <a:spcPct val="0"/>
              </a:spcAft>
              <a:defRPr sz="1200">
                <a:solidFill>
                  <a:schemeClr val="tx1"/>
                </a:solidFill>
                <a:latin typeface="Arial" charset="0"/>
              </a:defRPr>
            </a:lvl6pPr>
            <a:lvl7pPr marL="2971800" indent="-228600" defTabSz="898525" eaLnBrk="0" fontAlgn="base" hangingPunct="0">
              <a:spcBef>
                <a:spcPct val="30000"/>
              </a:spcBef>
              <a:spcAft>
                <a:spcPct val="0"/>
              </a:spcAft>
              <a:defRPr sz="1200">
                <a:solidFill>
                  <a:schemeClr val="tx1"/>
                </a:solidFill>
                <a:latin typeface="Arial" charset="0"/>
              </a:defRPr>
            </a:lvl7pPr>
            <a:lvl8pPr marL="3429000" indent="-228600" defTabSz="898525" eaLnBrk="0" fontAlgn="base" hangingPunct="0">
              <a:spcBef>
                <a:spcPct val="30000"/>
              </a:spcBef>
              <a:spcAft>
                <a:spcPct val="0"/>
              </a:spcAft>
              <a:defRPr sz="1200">
                <a:solidFill>
                  <a:schemeClr val="tx1"/>
                </a:solidFill>
                <a:latin typeface="Arial" charset="0"/>
              </a:defRPr>
            </a:lvl8pPr>
            <a:lvl9pPr marL="3886200" indent="-228600" defTabSz="898525"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FBB21A8E-3EB6-4174-A5C6-EA384BABE7DB}" type="slidenum">
              <a:rPr lang="en-US" altLang="en-US" smtClean="0"/>
              <a:pPr algn="r" eaLnBrk="1" hangingPunct="1">
                <a:spcBef>
                  <a:spcPct val="0"/>
                </a:spcBef>
              </a:pPr>
              <a:t>36</a:t>
            </a:fld>
            <a:endParaRPr lang="en-US" altLang="en-US"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algn="l" defTabSz="898525" eaLnBrk="0" hangingPunct="0">
              <a:spcBef>
                <a:spcPct val="30000"/>
              </a:spcBef>
              <a:defRPr sz="1200">
                <a:solidFill>
                  <a:schemeClr val="tx1"/>
                </a:solidFill>
                <a:latin typeface="Arial" charset="0"/>
              </a:defRPr>
            </a:lvl1pPr>
            <a:lvl2pPr marL="742950" indent="-285750" algn="l" defTabSz="898525" eaLnBrk="0" hangingPunct="0">
              <a:spcBef>
                <a:spcPct val="30000"/>
              </a:spcBef>
              <a:defRPr sz="1200">
                <a:solidFill>
                  <a:schemeClr val="tx1"/>
                </a:solidFill>
                <a:latin typeface="Arial" charset="0"/>
              </a:defRPr>
            </a:lvl2pPr>
            <a:lvl3pPr marL="1143000" indent="-228600" algn="l" defTabSz="898525" eaLnBrk="0" hangingPunct="0">
              <a:spcBef>
                <a:spcPct val="30000"/>
              </a:spcBef>
              <a:defRPr sz="1200">
                <a:solidFill>
                  <a:schemeClr val="tx1"/>
                </a:solidFill>
                <a:latin typeface="Arial" charset="0"/>
              </a:defRPr>
            </a:lvl3pPr>
            <a:lvl4pPr marL="1600200" indent="-228600" algn="l" defTabSz="898525" eaLnBrk="0" hangingPunct="0">
              <a:spcBef>
                <a:spcPct val="30000"/>
              </a:spcBef>
              <a:defRPr sz="1200">
                <a:solidFill>
                  <a:schemeClr val="tx1"/>
                </a:solidFill>
                <a:latin typeface="Arial" charset="0"/>
              </a:defRPr>
            </a:lvl4pPr>
            <a:lvl5pPr marL="2057400" indent="-228600" algn="l" defTabSz="898525" eaLnBrk="0" hangingPunct="0">
              <a:spcBef>
                <a:spcPct val="30000"/>
              </a:spcBef>
              <a:defRPr sz="1200">
                <a:solidFill>
                  <a:schemeClr val="tx1"/>
                </a:solidFill>
                <a:latin typeface="Arial" charset="0"/>
              </a:defRPr>
            </a:lvl5pPr>
            <a:lvl6pPr marL="2514600" indent="-228600" defTabSz="898525" eaLnBrk="0" fontAlgn="base" hangingPunct="0">
              <a:spcBef>
                <a:spcPct val="30000"/>
              </a:spcBef>
              <a:spcAft>
                <a:spcPct val="0"/>
              </a:spcAft>
              <a:defRPr sz="1200">
                <a:solidFill>
                  <a:schemeClr val="tx1"/>
                </a:solidFill>
                <a:latin typeface="Arial" charset="0"/>
              </a:defRPr>
            </a:lvl6pPr>
            <a:lvl7pPr marL="2971800" indent="-228600" defTabSz="898525" eaLnBrk="0" fontAlgn="base" hangingPunct="0">
              <a:spcBef>
                <a:spcPct val="30000"/>
              </a:spcBef>
              <a:spcAft>
                <a:spcPct val="0"/>
              </a:spcAft>
              <a:defRPr sz="1200">
                <a:solidFill>
                  <a:schemeClr val="tx1"/>
                </a:solidFill>
                <a:latin typeface="Arial" charset="0"/>
              </a:defRPr>
            </a:lvl7pPr>
            <a:lvl8pPr marL="3429000" indent="-228600" defTabSz="898525" eaLnBrk="0" fontAlgn="base" hangingPunct="0">
              <a:spcBef>
                <a:spcPct val="30000"/>
              </a:spcBef>
              <a:spcAft>
                <a:spcPct val="0"/>
              </a:spcAft>
              <a:defRPr sz="1200">
                <a:solidFill>
                  <a:schemeClr val="tx1"/>
                </a:solidFill>
                <a:latin typeface="Arial" charset="0"/>
              </a:defRPr>
            </a:lvl8pPr>
            <a:lvl9pPr marL="3886200" indent="-228600" defTabSz="898525"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F4777956-6817-4EC6-AF40-DF12FE50C154}" type="slidenum">
              <a:rPr lang="en-US" altLang="en-US" smtClean="0"/>
              <a:pPr algn="r" eaLnBrk="1" hangingPunct="1">
                <a:spcBef>
                  <a:spcPct val="0"/>
                </a:spcBef>
              </a:pPr>
              <a:t>37</a:t>
            </a:fld>
            <a:endParaRPr lang="en-US" altLang="en-US"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algn="l" defTabSz="898525" eaLnBrk="0" hangingPunct="0">
              <a:spcBef>
                <a:spcPct val="30000"/>
              </a:spcBef>
              <a:defRPr sz="1200">
                <a:solidFill>
                  <a:schemeClr val="tx1"/>
                </a:solidFill>
                <a:latin typeface="Arial" charset="0"/>
              </a:defRPr>
            </a:lvl1pPr>
            <a:lvl2pPr marL="742950" indent="-285750" algn="l" defTabSz="898525" eaLnBrk="0" hangingPunct="0">
              <a:spcBef>
                <a:spcPct val="30000"/>
              </a:spcBef>
              <a:defRPr sz="1200">
                <a:solidFill>
                  <a:schemeClr val="tx1"/>
                </a:solidFill>
                <a:latin typeface="Arial" charset="0"/>
              </a:defRPr>
            </a:lvl2pPr>
            <a:lvl3pPr marL="1143000" indent="-228600" algn="l" defTabSz="898525" eaLnBrk="0" hangingPunct="0">
              <a:spcBef>
                <a:spcPct val="30000"/>
              </a:spcBef>
              <a:defRPr sz="1200">
                <a:solidFill>
                  <a:schemeClr val="tx1"/>
                </a:solidFill>
                <a:latin typeface="Arial" charset="0"/>
              </a:defRPr>
            </a:lvl3pPr>
            <a:lvl4pPr marL="1600200" indent="-228600" algn="l" defTabSz="898525" eaLnBrk="0" hangingPunct="0">
              <a:spcBef>
                <a:spcPct val="30000"/>
              </a:spcBef>
              <a:defRPr sz="1200">
                <a:solidFill>
                  <a:schemeClr val="tx1"/>
                </a:solidFill>
                <a:latin typeface="Arial" charset="0"/>
              </a:defRPr>
            </a:lvl4pPr>
            <a:lvl5pPr marL="2057400" indent="-228600" algn="l" defTabSz="898525" eaLnBrk="0" hangingPunct="0">
              <a:spcBef>
                <a:spcPct val="30000"/>
              </a:spcBef>
              <a:defRPr sz="1200">
                <a:solidFill>
                  <a:schemeClr val="tx1"/>
                </a:solidFill>
                <a:latin typeface="Arial" charset="0"/>
              </a:defRPr>
            </a:lvl5pPr>
            <a:lvl6pPr marL="2514600" indent="-228600" defTabSz="898525" eaLnBrk="0" fontAlgn="base" hangingPunct="0">
              <a:spcBef>
                <a:spcPct val="30000"/>
              </a:spcBef>
              <a:spcAft>
                <a:spcPct val="0"/>
              </a:spcAft>
              <a:defRPr sz="1200">
                <a:solidFill>
                  <a:schemeClr val="tx1"/>
                </a:solidFill>
                <a:latin typeface="Arial" charset="0"/>
              </a:defRPr>
            </a:lvl6pPr>
            <a:lvl7pPr marL="2971800" indent="-228600" defTabSz="898525" eaLnBrk="0" fontAlgn="base" hangingPunct="0">
              <a:spcBef>
                <a:spcPct val="30000"/>
              </a:spcBef>
              <a:spcAft>
                <a:spcPct val="0"/>
              </a:spcAft>
              <a:defRPr sz="1200">
                <a:solidFill>
                  <a:schemeClr val="tx1"/>
                </a:solidFill>
                <a:latin typeface="Arial" charset="0"/>
              </a:defRPr>
            </a:lvl7pPr>
            <a:lvl8pPr marL="3429000" indent="-228600" defTabSz="898525" eaLnBrk="0" fontAlgn="base" hangingPunct="0">
              <a:spcBef>
                <a:spcPct val="30000"/>
              </a:spcBef>
              <a:spcAft>
                <a:spcPct val="0"/>
              </a:spcAft>
              <a:defRPr sz="1200">
                <a:solidFill>
                  <a:schemeClr val="tx1"/>
                </a:solidFill>
                <a:latin typeface="Arial" charset="0"/>
              </a:defRPr>
            </a:lvl8pPr>
            <a:lvl9pPr marL="3886200" indent="-228600" defTabSz="898525"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B292D4D2-9396-456D-93FA-ED696A67CAC6}" type="slidenum">
              <a:rPr lang="en-US" altLang="en-US" smtClean="0"/>
              <a:pPr algn="r" eaLnBrk="1" hangingPunct="1">
                <a:spcBef>
                  <a:spcPct val="0"/>
                </a:spcBef>
              </a:pPr>
              <a:t>38</a:t>
            </a:fld>
            <a:endParaRPr lang="en-US" altLang="en-US"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algn="l" defTabSz="898525" eaLnBrk="0" hangingPunct="0">
              <a:spcBef>
                <a:spcPct val="30000"/>
              </a:spcBef>
              <a:defRPr sz="1200">
                <a:solidFill>
                  <a:schemeClr val="tx1"/>
                </a:solidFill>
                <a:latin typeface="Arial" charset="0"/>
              </a:defRPr>
            </a:lvl1pPr>
            <a:lvl2pPr marL="742950" indent="-285750" algn="l" defTabSz="898525" eaLnBrk="0" hangingPunct="0">
              <a:spcBef>
                <a:spcPct val="30000"/>
              </a:spcBef>
              <a:defRPr sz="1200">
                <a:solidFill>
                  <a:schemeClr val="tx1"/>
                </a:solidFill>
                <a:latin typeface="Arial" charset="0"/>
              </a:defRPr>
            </a:lvl2pPr>
            <a:lvl3pPr marL="1143000" indent="-228600" algn="l" defTabSz="898525" eaLnBrk="0" hangingPunct="0">
              <a:spcBef>
                <a:spcPct val="30000"/>
              </a:spcBef>
              <a:defRPr sz="1200">
                <a:solidFill>
                  <a:schemeClr val="tx1"/>
                </a:solidFill>
                <a:latin typeface="Arial" charset="0"/>
              </a:defRPr>
            </a:lvl3pPr>
            <a:lvl4pPr marL="1600200" indent="-228600" algn="l" defTabSz="898525" eaLnBrk="0" hangingPunct="0">
              <a:spcBef>
                <a:spcPct val="30000"/>
              </a:spcBef>
              <a:defRPr sz="1200">
                <a:solidFill>
                  <a:schemeClr val="tx1"/>
                </a:solidFill>
                <a:latin typeface="Arial" charset="0"/>
              </a:defRPr>
            </a:lvl4pPr>
            <a:lvl5pPr marL="2057400" indent="-228600" algn="l" defTabSz="898525" eaLnBrk="0" hangingPunct="0">
              <a:spcBef>
                <a:spcPct val="30000"/>
              </a:spcBef>
              <a:defRPr sz="1200">
                <a:solidFill>
                  <a:schemeClr val="tx1"/>
                </a:solidFill>
                <a:latin typeface="Arial" charset="0"/>
              </a:defRPr>
            </a:lvl5pPr>
            <a:lvl6pPr marL="2514600" indent="-228600" defTabSz="898525" eaLnBrk="0" fontAlgn="base" hangingPunct="0">
              <a:spcBef>
                <a:spcPct val="30000"/>
              </a:spcBef>
              <a:spcAft>
                <a:spcPct val="0"/>
              </a:spcAft>
              <a:defRPr sz="1200">
                <a:solidFill>
                  <a:schemeClr val="tx1"/>
                </a:solidFill>
                <a:latin typeface="Arial" charset="0"/>
              </a:defRPr>
            </a:lvl6pPr>
            <a:lvl7pPr marL="2971800" indent="-228600" defTabSz="898525" eaLnBrk="0" fontAlgn="base" hangingPunct="0">
              <a:spcBef>
                <a:spcPct val="30000"/>
              </a:spcBef>
              <a:spcAft>
                <a:spcPct val="0"/>
              </a:spcAft>
              <a:defRPr sz="1200">
                <a:solidFill>
                  <a:schemeClr val="tx1"/>
                </a:solidFill>
                <a:latin typeface="Arial" charset="0"/>
              </a:defRPr>
            </a:lvl7pPr>
            <a:lvl8pPr marL="3429000" indent="-228600" defTabSz="898525" eaLnBrk="0" fontAlgn="base" hangingPunct="0">
              <a:spcBef>
                <a:spcPct val="30000"/>
              </a:spcBef>
              <a:spcAft>
                <a:spcPct val="0"/>
              </a:spcAft>
              <a:defRPr sz="1200">
                <a:solidFill>
                  <a:schemeClr val="tx1"/>
                </a:solidFill>
                <a:latin typeface="Arial" charset="0"/>
              </a:defRPr>
            </a:lvl8pPr>
            <a:lvl9pPr marL="3886200" indent="-228600" defTabSz="898525"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D1159711-FD12-48F5-8B9A-41C5F6D57F7F}" type="slidenum">
              <a:rPr lang="en-US" altLang="en-US" smtClean="0"/>
              <a:pPr algn="r" eaLnBrk="1" hangingPunct="1">
                <a:spcBef>
                  <a:spcPct val="0"/>
                </a:spcBef>
              </a:pPr>
              <a:t>39</a:t>
            </a:fld>
            <a:endParaRPr lang="en-US" altLang="en-US"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algn="l" defTabSz="898525" eaLnBrk="0" hangingPunct="0">
              <a:spcBef>
                <a:spcPct val="30000"/>
              </a:spcBef>
              <a:defRPr sz="1200">
                <a:solidFill>
                  <a:schemeClr val="tx1"/>
                </a:solidFill>
                <a:latin typeface="Arial" charset="0"/>
              </a:defRPr>
            </a:lvl1pPr>
            <a:lvl2pPr marL="742950" indent="-285750" algn="l" defTabSz="898525" eaLnBrk="0" hangingPunct="0">
              <a:spcBef>
                <a:spcPct val="30000"/>
              </a:spcBef>
              <a:defRPr sz="1200">
                <a:solidFill>
                  <a:schemeClr val="tx1"/>
                </a:solidFill>
                <a:latin typeface="Arial" charset="0"/>
              </a:defRPr>
            </a:lvl2pPr>
            <a:lvl3pPr marL="1143000" indent="-228600" algn="l" defTabSz="898525" eaLnBrk="0" hangingPunct="0">
              <a:spcBef>
                <a:spcPct val="30000"/>
              </a:spcBef>
              <a:defRPr sz="1200">
                <a:solidFill>
                  <a:schemeClr val="tx1"/>
                </a:solidFill>
                <a:latin typeface="Arial" charset="0"/>
              </a:defRPr>
            </a:lvl3pPr>
            <a:lvl4pPr marL="1600200" indent="-228600" algn="l" defTabSz="898525" eaLnBrk="0" hangingPunct="0">
              <a:spcBef>
                <a:spcPct val="30000"/>
              </a:spcBef>
              <a:defRPr sz="1200">
                <a:solidFill>
                  <a:schemeClr val="tx1"/>
                </a:solidFill>
                <a:latin typeface="Arial" charset="0"/>
              </a:defRPr>
            </a:lvl4pPr>
            <a:lvl5pPr marL="2057400" indent="-228600" algn="l" defTabSz="898525" eaLnBrk="0" hangingPunct="0">
              <a:spcBef>
                <a:spcPct val="30000"/>
              </a:spcBef>
              <a:defRPr sz="1200">
                <a:solidFill>
                  <a:schemeClr val="tx1"/>
                </a:solidFill>
                <a:latin typeface="Arial" charset="0"/>
              </a:defRPr>
            </a:lvl5pPr>
            <a:lvl6pPr marL="2514600" indent="-228600" defTabSz="898525" eaLnBrk="0" fontAlgn="base" hangingPunct="0">
              <a:spcBef>
                <a:spcPct val="30000"/>
              </a:spcBef>
              <a:spcAft>
                <a:spcPct val="0"/>
              </a:spcAft>
              <a:defRPr sz="1200">
                <a:solidFill>
                  <a:schemeClr val="tx1"/>
                </a:solidFill>
                <a:latin typeface="Arial" charset="0"/>
              </a:defRPr>
            </a:lvl6pPr>
            <a:lvl7pPr marL="2971800" indent="-228600" defTabSz="898525" eaLnBrk="0" fontAlgn="base" hangingPunct="0">
              <a:spcBef>
                <a:spcPct val="30000"/>
              </a:spcBef>
              <a:spcAft>
                <a:spcPct val="0"/>
              </a:spcAft>
              <a:defRPr sz="1200">
                <a:solidFill>
                  <a:schemeClr val="tx1"/>
                </a:solidFill>
                <a:latin typeface="Arial" charset="0"/>
              </a:defRPr>
            </a:lvl7pPr>
            <a:lvl8pPr marL="3429000" indent="-228600" defTabSz="898525" eaLnBrk="0" fontAlgn="base" hangingPunct="0">
              <a:spcBef>
                <a:spcPct val="30000"/>
              </a:spcBef>
              <a:spcAft>
                <a:spcPct val="0"/>
              </a:spcAft>
              <a:defRPr sz="1200">
                <a:solidFill>
                  <a:schemeClr val="tx1"/>
                </a:solidFill>
                <a:latin typeface="Arial" charset="0"/>
              </a:defRPr>
            </a:lvl8pPr>
            <a:lvl9pPr marL="3886200" indent="-228600" defTabSz="898525"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EE54F67B-A4E4-44E3-9F18-3EDDD8B51CE3}" type="slidenum">
              <a:rPr lang="en-US" altLang="en-US" smtClean="0"/>
              <a:pPr algn="r" eaLnBrk="1" hangingPunct="1">
                <a:spcBef>
                  <a:spcPct val="0"/>
                </a:spcBef>
              </a:pPr>
              <a:t>40</a:t>
            </a:fld>
            <a:endParaRPr lang="en-US" altLang="en-US"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algn="l" defTabSz="898525" eaLnBrk="0" hangingPunct="0">
              <a:spcBef>
                <a:spcPct val="30000"/>
              </a:spcBef>
              <a:defRPr sz="1200">
                <a:solidFill>
                  <a:schemeClr val="tx1"/>
                </a:solidFill>
                <a:latin typeface="Arial" charset="0"/>
              </a:defRPr>
            </a:lvl1pPr>
            <a:lvl2pPr marL="742950" indent="-285750" algn="l" defTabSz="898525" eaLnBrk="0" hangingPunct="0">
              <a:spcBef>
                <a:spcPct val="30000"/>
              </a:spcBef>
              <a:defRPr sz="1200">
                <a:solidFill>
                  <a:schemeClr val="tx1"/>
                </a:solidFill>
                <a:latin typeface="Arial" charset="0"/>
              </a:defRPr>
            </a:lvl2pPr>
            <a:lvl3pPr marL="1143000" indent="-228600" algn="l" defTabSz="898525" eaLnBrk="0" hangingPunct="0">
              <a:spcBef>
                <a:spcPct val="30000"/>
              </a:spcBef>
              <a:defRPr sz="1200">
                <a:solidFill>
                  <a:schemeClr val="tx1"/>
                </a:solidFill>
                <a:latin typeface="Arial" charset="0"/>
              </a:defRPr>
            </a:lvl3pPr>
            <a:lvl4pPr marL="1600200" indent="-228600" algn="l" defTabSz="898525" eaLnBrk="0" hangingPunct="0">
              <a:spcBef>
                <a:spcPct val="30000"/>
              </a:spcBef>
              <a:defRPr sz="1200">
                <a:solidFill>
                  <a:schemeClr val="tx1"/>
                </a:solidFill>
                <a:latin typeface="Arial" charset="0"/>
              </a:defRPr>
            </a:lvl4pPr>
            <a:lvl5pPr marL="2057400" indent="-228600" algn="l" defTabSz="898525" eaLnBrk="0" hangingPunct="0">
              <a:spcBef>
                <a:spcPct val="30000"/>
              </a:spcBef>
              <a:defRPr sz="1200">
                <a:solidFill>
                  <a:schemeClr val="tx1"/>
                </a:solidFill>
                <a:latin typeface="Arial" charset="0"/>
              </a:defRPr>
            </a:lvl5pPr>
            <a:lvl6pPr marL="2514600" indent="-228600" defTabSz="898525" eaLnBrk="0" fontAlgn="base" hangingPunct="0">
              <a:spcBef>
                <a:spcPct val="30000"/>
              </a:spcBef>
              <a:spcAft>
                <a:spcPct val="0"/>
              </a:spcAft>
              <a:defRPr sz="1200">
                <a:solidFill>
                  <a:schemeClr val="tx1"/>
                </a:solidFill>
                <a:latin typeface="Arial" charset="0"/>
              </a:defRPr>
            </a:lvl6pPr>
            <a:lvl7pPr marL="2971800" indent="-228600" defTabSz="898525" eaLnBrk="0" fontAlgn="base" hangingPunct="0">
              <a:spcBef>
                <a:spcPct val="30000"/>
              </a:spcBef>
              <a:spcAft>
                <a:spcPct val="0"/>
              </a:spcAft>
              <a:defRPr sz="1200">
                <a:solidFill>
                  <a:schemeClr val="tx1"/>
                </a:solidFill>
                <a:latin typeface="Arial" charset="0"/>
              </a:defRPr>
            </a:lvl7pPr>
            <a:lvl8pPr marL="3429000" indent="-228600" defTabSz="898525" eaLnBrk="0" fontAlgn="base" hangingPunct="0">
              <a:spcBef>
                <a:spcPct val="30000"/>
              </a:spcBef>
              <a:spcAft>
                <a:spcPct val="0"/>
              </a:spcAft>
              <a:defRPr sz="1200">
                <a:solidFill>
                  <a:schemeClr val="tx1"/>
                </a:solidFill>
                <a:latin typeface="Arial" charset="0"/>
              </a:defRPr>
            </a:lvl8pPr>
            <a:lvl9pPr marL="3886200" indent="-228600" defTabSz="898525"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9E60843E-C90C-49B6-99FA-7326559E6D3F}" type="slidenum">
              <a:rPr lang="en-US" altLang="en-US" smtClean="0"/>
              <a:pPr algn="r" eaLnBrk="1" hangingPunct="1">
                <a:spcBef>
                  <a:spcPct val="0"/>
                </a:spcBef>
              </a:pPr>
              <a:t>41</a:t>
            </a:fld>
            <a:endParaRPr lang="en-US" altLang="en-US"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lvl1pPr algn="l" defTabSz="898525" eaLnBrk="0" hangingPunct="0">
              <a:spcBef>
                <a:spcPct val="30000"/>
              </a:spcBef>
              <a:defRPr sz="1200">
                <a:solidFill>
                  <a:schemeClr val="tx1"/>
                </a:solidFill>
                <a:latin typeface="Arial" charset="0"/>
              </a:defRPr>
            </a:lvl1pPr>
            <a:lvl2pPr marL="742950" indent="-285750" algn="l" defTabSz="898525" eaLnBrk="0" hangingPunct="0">
              <a:spcBef>
                <a:spcPct val="30000"/>
              </a:spcBef>
              <a:defRPr sz="1200">
                <a:solidFill>
                  <a:schemeClr val="tx1"/>
                </a:solidFill>
                <a:latin typeface="Arial" charset="0"/>
              </a:defRPr>
            </a:lvl2pPr>
            <a:lvl3pPr marL="1143000" indent="-228600" algn="l" defTabSz="898525" eaLnBrk="0" hangingPunct="0">
              <a:spcBef>
                <a:spcPct val="30000"/>
              </a:spcBef>
              <a:defRPr sz="1200">
                <a:solidFill>
                  <a:schemeClr val="tx1"/>
                </a:solidFill>
                <a:latin typeface="Arial" charset="0"/>
              </a:defRPr>
            </a:lvl3pPr>
            <a:lvl4pPr marL="1600200" indent="-228600" algn="l" defTabSz="898525" eaLnBrk="0" hangingPunct="0">
              <a:spcBef>
                <a:spcPct val="30000"/>
              </a:spcBef>
              <a:defRPr sz="1200">
                <a:solidFill>
                  <a:schemeClr val="tx1"/>
                </a:solidFill>
                <a:latin typeface="Arial" charset="0"/>
              </a:defRPr>
            </a:lvl4pPr>
            <a:lvl5pPr marL="2057400" indent="-228600" algn="l" defTabSz="898525" eaLnBrk="0" hangingPunct="0">
              <a:spcBef>
                <a:spcPct val="30000"/>
              </a:spcBef>
              <a:defRPr sz="1200">
                <a:solidFill>
                  <a:schemeClr val="tx1"/>
                </a:solidFill>
                <a:latin typeface="Arial" charset="0"/>
              </a:defRPr>
            </a:lvl5pPr>
            <a:lvl6pPr marL="2514600" indent="-228600" defTabSz="898525" eaLnBrk="0" fontAlgn="base" hangingPunct="0">
              <a:spcBef>
                <a:spcPct val="30000"/>
              </a:spcBef>
              <a:spcAft>
                <a:spcPct val="0"/>
              </a:spcAft>
              <a:defRPr sz="1200">
                <a:solidFill>
                  <a:schemeClr val="tx1"/>
                </a:solidFill>
                <a:latin typeface="Arial" charset="0"/>
              </a:defRPr>
            </a:lvl6pPr>
            <a:lvl7pPr marL="2971800" indent="-228600" defTabSz="898525" eaLnBrk="0" fontAlgn="base" hangingPunct="0">
              <a:spcBef>
                <a:spcPct val="30000"/>
              </a:spcBef>
              <a:spcAft>
                <a:spcPct val="0"/>
              </a:spcAft>
              <a:defRPr sz="1200">
                <a:solidFill>
                  <a:schemeClr val="tx1"/>
                </a:solidFill>
                <a:latin typeface="Arial" charset="0"/>
              </a:defRPr>
            </a:lvl7pPr>
            <a:lvl8pPr marL="3429000" indent="-228600" defTabSz="898525" eaLnBrk="0" fontAlgn="base" hangingPunct="0">
              <a:spcBef>
                <a:spcPct val="30000"/>
              </a:spcBef>
              <a:spcAft>
                <a:spcPct val="0"/>
              </a:spcAft>
              <a:defRPr sz="1200">
                <a:solidFill>
                  <a:schemeClr val="tx1"/>
                </a:solidFill>
                <a:latin typeface="Arial" charset="0"/>
              </a:defRPr>
            </a:lvl8pPr>
            <a:lvl9pPr marL="3886200" indent="-228600" defTabSz="898525"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DBDC2037-4AF0-44F9-827A-9D72D65717E0}" type="slidenum">
              <a:rPr lang="en-US" altLang="en-US" smtClean="0"/>
              <a:pPr algn="r" eaLnBrk="1" hangingPunct="1">
                <a:spcBef>
                  <a:spcPct val="0"/>
                </a:spcBef>
              </a:pPr>
              <a:t>42</a:t>
            </a:fld>
            <a:endParaRPr lang="en-US" altLang="en-US"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lvl1pPr defTabSz="931863" eaLnBrk="0" hangingPunct="0">
              <a:spcBef>
                <a:spcPct val="30000"/>
              </a:spcBef>
              <a:defRPr sz="1200">
                <a:solidFill>
                  <a:schemeClr val="tx1"/>
                </a:solidFill>
                <a:latin typeface="Arial" charset="0"/>
              </a:defRPr>
            </a:lvl1pPr>
            <a:lvl2pPr marL="742950" indent="-285750" defTabSz="931863" eaLnBrk="0" hangingPunct="0">
              <a:spcBef>
                <a:spcPct val="30000"/>
              </a:spcBef>
              <a:defRPr sz="1200">
                <a:solidFill>
                  <a:schemeClr val="tx1"/>
                </a:solidFill>
                <a:latin typeface="Arial" charset="0"/>
              </a:defRPr>
            </a:lvl2pPr>
            <a:lvl3pPr marL="1143000" indent="-228600" defTabSz="931863" eaLnBrk="0" hangingPunct="0">
              <a:spcBef>
                <a:spcPct val="30000"/>
              </a:spcBef>
              <a:defRPr sz="1200">
                <a:solidFill>
                  <a:schemeClr val="tx1"/>
                </a:solidFill>
                <a:latin typeface="Arial" charset="0"/>
              </a:defRPr>
            </a:lvl3pPr>
            <a:lvl4pPr marL="1600200" indent="-228600" defTabSz="931863" eaLnBrk="0" hangingPunct="0">
              <a:spcBef>
                <a:spcPct val="30000"/>
              </a:spcBef>
              <a:defRPr sz="1200">
                <a:solidFill>
                  <a:schemeClr val="tx1"/>
                </a:solidFill>
                <a:latin typeface="Arial" charset="0"/>
              </a:defRPr>
            </a:lvl4pPr>
            <a:lvl5pPr marL="2057400" indent="-228600" defTabSz="931863" eaLnBrk="0" hangingPunct="0">
              <a:spcBef>
                <a:spcPct val="30000"/>
              </a:spcBef>
              <a:defRPr sz="1200">
                <a:solidFill>
                  <a:schemeClr val="tx1"/>
                </a:solidFill>
                <a:latin typeface="Arial" charset="0"/>
              </a:defRPr>
            </a:lvl5pPr>
            <a:lvl6pPr marL="2514600" indent="-228600" defTabSz="931863" eaLnBrk="0" fontAlgn="base" hangingPunct="0">
              <a:spcBef>
                <a:spcPct val="30000"/>
              </a:spcBef>
              <a:spcAft>
                <a:spcPct val="0"/>
              </a:spcAft>
              <a:defRPr sz="1200">
                <a:solidFill>
                  <a:schemeClr val="tx1"/>
                </a:solidFill>
                <a:latin typeface="Arial" charset="0"/>
              </a:defRPr>
            </a:lvl6pPr>
            <a:lvl7pPr marL="2971800" indent="-228600" defTabSz="931863" eaLnBrk="0" fontAlgn="base" hangingPunct="0">
              <a:spcBef>
                <a:spcPct val="30000"/>
              </a:spcBef>
              <a:spcAft>
                <a:spcPct val="0"/>
              </a:spcAft>
              <a:defRPr sz="1200">
                <a:solidFill>
                  <a:schemeClr val="tx1"/>
                </a:solidFill>
                <a:latin typeface="Arial" charset="0"/>
              </a:defRPr>
            </a:lvl7pPr>
            <a:lvl8pPr marL="3429000" indent="-228600" defTabSz="931863" eaLnBrk="0" fontAlgn="base" hangingPunct="0">
              <a:spcBef>
                <a:spcPct val="30000"/>
              </a:spcBef>
              <a:spcAft>
                <a:spcPct val="0"/>
              </a:spcAft>
              <a:defRPr sz="1200">
                <a:solidFill>
                  <a:schemeClr val="tx1"/>
                </a:solidFill>
                <a:latin typeface="Arial" charset="0"/>
              </a:defRPr>
            </a:lvl8pPr>
            <a:lvl9pPr marL="3886200" indent="-228600" defTabSz="93186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2FFC9AB-29D4-4DBA-8853-09E6BD57DA08}" type="slidenum">
              <a:rPr lang="en-US" altLang="en-US" smtClean="0"/>
              <a:pPr eaLnBrk="1" hangingPunct="1">
                <a:spcBef>
                  <a:spcPct val="0"/>
                </a:spcBef>
              </a:pPr>
              <a:t>2</a:t>
            </a:fld>
            <a:endParaRPr lang="en-US" altLang="en-US" smtClean="0"/>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algn="l" defTabSz="898525" eaLnBrk="0" hangingPunct="0">
              <a:spcBef>
                <a:spcPct val="30000"/>
              </a:spcBef>
              <a:defRPr sz="1200">
                <a:solidFill>
                  <a:schemeClr val="tx1"/>
                </a:solidFill>
                <a:latin typeface="Arial" charset="0"/>
              </a:defRPr>
            </a:lvl1pPr>
            <a:lvl2pPr marL="742950" indent="-285750" algn="l" defTabSz="898525" eaLnBrk="0" hangingPunct="0">
              <a:spcBef>
                <a:spcPct val="30000"/>
              </a:spcBef>
              <a:defRPr sz="1200">
                <a:solidFill>
                  <a:schemeClr val="tx1"/>
                </a:solidFill>
                <a:latin typeface="Arial" charset="0"/>
              </a:defRPr>
            </a:lvl2pPr>
            <a:lvl3pPr marL="1143000" indent="-228600" algn="l" defTabSz="898525" eaLnBrk="0" hangingPunct="0">
              <a:spcBef>
                <a:spcPct val="30000"/>
              </a:spcBef>
              <a:defRPr sz="1200">
                <a:solidFill>
                  <a:schemeClr val="tx1"/>
                </a:solidFill>
                <a:latin typeface="Arial" charset="0"/>
              </a:defRPr>
            </a:lvl3pPr>
            <a:lvl4pPr marL="1600200" indent="-228600" algn="l" defTabSz="898525" eaLnBrk="0" hangingPunct="0">
              <a:spcBef>
                <a:spcPct val="30000"/>
              </a:spcBef>
              <a:defRPr sz="1200">
                <a:solidFill>
                  <a:schemeClr val="tx1"/>
                </a:solidFill>
                <a:latin typeface="Arial" charset="0"/>
              </a:defRPr>
            </a:lvl4pPr>
            <a:lvl5pPr marL="2057400" indent="-228600" algn="l" defTabSz="898525" eaLnBrk="0" hangingPunct="0">
              <a:spcBef>
                <a:spcPct val="30000"/>
              </a:spcBef>
              <a:defRPr sz="1200">
                <a:solidFill>
                  <a:schemeClr val="tx1"/>
                </a:solidFill>
                <a:latin typeface="Arial" charset="0"/>
              </a:defRPr>
            </a:lvl5pPr>
            <a:lvl6pPr marL="2514600" indent="-228600" defTabSz="898525" eaLnBrk="0" fontAlgn="base" hangingPunct="0">
              <a:spcBef>
                <a:spcPct val="30000"/>
              </a:spcBef>
              <a:spcAft>
                <a:spcPct val="0"/>
              </a:spcAft>
              <a:defRPr sz="1200">
                <a:solidFill>
                  <a:schemeClr val="tx1"/>
                </a:solidFill>
                <a:latin typeface="Arial" charset="0"/>
              </a:defRPr>
            </a:lvl6pPr>
            <a:lvl7pPr marL="2971800" indent="-228600" defTabSz="898525" eaLnBrk="0" fontAlgn="base" hangingPunct="0">
              <a:spcBef>
                <a:spcPct val="30000"/>
              </a:spcBef>
              <a:spcAft>
                <a:spcPct val="0"/>
              </a:spcAft>
              <a:defRPr sz="1200">
                <a:solidFill>
                  <a:schemeClr val="tx1"/>
                </a:solidFill>
                <a:latin typeface="Arial" charset="0"/>
              </a:defRPr>
            </a:lvl7pPr>
            <a:lvl8pPr marL="3429000" indent="-228600" defTabSz="898525" eaLnBrk="0" fontAlgn="base" hangingPunct="0">
              <a:spcBef>
                <a:spcPct val="30000"/>
              </a:spcBef>
              <a:spcAft>
                <a:spcPct val="0"/>
              </a:spcAft>
              <a:defRPr sz="1200">
                <a:solidFill>
                  <a:schemeClr val="tx1"/>
                </a:solidFill>
                <a:latin typeface="Arial" charset="0"/>
              </a:defRPr>
            </a:lvl8pPr>
            <a:lvl9pPr marL="3886200" indent="-228600" defTabSz="898525"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1EDAC232-001D-430F-8A3C-1B67F940231A}" type="slidenum">
              <a:rPr lang="en-US" altLang="en-US" smtClean="0"/>
              <a:pPr algn="r" eaLnBrk="1" hangingPunct="1">
                <a:spcBef>
                  <a:spcPct val="0"/>
                </a:spcBef>
              </a:pPr>
              <a:t>43</a:t>
            </a:fld>
            <a:endParaRPr lang="en-US" altLang="en-US"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algn="l" defTabSz="898525" eaLnBrk="0" hangingPunct="0">
              <a:spcBef>
                <a:spcPct val="30000"/>
              </a:spcBef>
              <a:defRPr sz="1200">
                <a:solidFill>
                  <a:schemeClr val="tx1"/>
                </a:solidFill>
                <a:latin typeface="Arial" charset="0"/>
              </a:defRPr>
            </a:lvl1pPr>
            <a:lvl2pPr marL="742950" indent="-285750" algn="l" defTabSz="898525" eaLnBrk="0" hangingPunct="0">
              <a:spcBef>
                <a:spcPct val="30000"/>
              </a:spcBef>
              <a:defRPr sz="1200">
                <a:solidFill>
                  <a:schemeClr val="tx1"/>
                </a:solidFill>
                <a:latin typeface="Arial" charset="0"/>
              </a:defRPr>
            </a:lvl2pPr>
            <a:lvl3pPr marL="1143000" indent="-228600" algn="l" defTabSz="898525" eaLnBrk="0" hangingPunct="0">
              <a:spcBef>
                <a:spcPct val="30000"/>
              </a:spcBef>
              <a:defRPr sz="1200">
                <a:solidFill>
                  <a:schemeClr val="tx1"/>
                </a:solidFill>
                <a:latin typeface="Arial" charset="0"/>
              </a:defRPr>
            </a:lvl3pPr>
            <a:lvl4pPr marL="1600200" indent="-228600" algn="l" defTabSz="898525" eaLnBrk="0" hangingPunct="0">
              <a:spcBef>
                <a:spcPct val="30000"/>
              </a:spcBef>
              <a:defRPr sz="1200">
                <a:solidFill>
                  <a:schemeClr val="tx1"/>
                </a:solidFill>
                <a:latin typeface="Arial" charset="0"/>
              </a:defRPr>
            </a:lvl4pPr>
            <a:lvl5pPr marL="2057400" indent="-228600" algn="l" defTabSz="898525" eaLnBrk="0" hangingPunct="0">
              <a:spcBef>
                <a:spcPct val="30000"/>
              </a:spcBef>
              <a:defRPr sz="1200">
                <a:solidFill>
                  <a:schemeClr val="tx1"/>
                </a:solidFill>
                <a:latin typeface="Arial" charset="0"/>
              </a:defRPr>
            </a:lvl5pPr>
            <a:lvl6pPr marL="2514600" indent="-228600" defTabSz="898525" eaLnBrk="0" fontAlgn="base" hangingPunct="0">
              <a:spcBef>
                <a:spcPct val="30000"/>
              </a:spcBef>
              <a:spcAft>
                <a:spcPct val="0"/>
              </a:spcAft>
              <a:defRPr sz="1200">
                <a:solidFill>
                  <a:schemeClr val="tx1"/>
                </a:solidFill>
                <a:latin typeface="Arial" charset="0"/>
              </a:defRPr>
            </a:lvl6pPr>
            <a:lvl7pPr marL="2971800" indent="-228600" defTabSz="898525" eaLnBrk="0" fontAlgn="base" hangingPunct="0">
              <a:spcBef>
                <a:spcPct val="30000"/>
              </a:spcBef>
              <a:spcAft>
                <a:spcPct val="0"/>
              </a:spcAft>
              <a:defRPr sz="1200">
                <a:solidFill>
                  <a:schemeClr val="tx1"/>
                </a:solidFill>
                <a:latin typeface="Arial" charset="0"/>
              </a:defRPr>
            </a:lvl7pPr>
            <a:lvl8pPr marL="3429000" indent="-228600" defTabSz="898525" eaLnBrk="0" fontAlgn="base" hangingPunct="0">
              <a:spcBef>
                <a:spcPct val="30000"/>
              </a:spcBef>
              <a:spcAft>
                <a:spcPct val="0"/>
              </a:spcAft>
              <a:defRPr sz="1200">
                <a:solidFill>
                  <a:schemeClr val="tx1"/>
                </a:solidFill>
                <a:latin typeface="Arial" charset="0"/>
              </a:defRPr>
            </a:lvl8pPr>
            <a:lvl9pPr marL="3886200" indent="-228600" defTabSz="898525"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BAAF23F9-6B53-44A6-82F3-484C58F066A5}" type="slidenum">
              <a:rPr lang="en-US" altLang="en-US" smtClean="0"/>
              <a:pPr algn="r" eaLnBrk="1" hangingPunct="1">
                <a:spcBef>
                  <a:spcPct val="0"/>
                </a:spcBef>
              </a:pPr>
              <a:t>44</a:t>
            </a:fld>
            <a:endParaRPr lang="en-US" alt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E69D07B-B0C6-4771-9ED3-C5F5ECFB2E92}" type="slidenum">
              <a:rPr lang="en-US" altLang="en-US" smtClean="0"/>
              <a:pPr eaLnBrk="1" hangingPunct="1">
                <a:spcBef>
                  <a:spcPct val="0"/>
                </a:spcBef>
              </a:pPr>
              <a:t>3</a:t>
            </a:fld>
            <a:endParaRPr lang="en-US" altLang="en-US"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p:spPr>
        <p:txBody>
          <a:bodyPr/>
          <a:lstStyle/>
          <a:p>
            <a:pPr eaLnBrk="1" hangingPunct="1"/>
            <a:endParaRPr lang="en-US" altLang="en-US" sz="1600" b="1"/>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5F71975-09DC-4F8A-BFFE-3C04C00DC9FA}" type="slidenum">
              <a:rPr lang="en-US" altLang="en-US" smtClean="0"/>
              <a:pPr eaLnBrk="1" hangingPunct="1">
                <a:spcBef>
                  <a:spcPct val="0"/>
                </a:spcBef>
              </a:pPr>
              <a:t>4</a:t>
            </a:fld>
            <a:endParaRPr lang="en-US" altLang="en-US" smtClean="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p:spPr>
        <p:txBody>
          <a:bodyPr/>
          <a:lstStyle/>
          <a:p>
            <a:pPr eaLnBrk="1" hangingPunct="1"/>
            <a:endParaRPr lang="en-US" altLang="en-US" sz="1600" b="1"/>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368B8C0F-3C23-4A0A-ABFF-E1E795B7F45E}" type="slidenum">
              <a:rPr lang="en-US" altLang="en-US" smtClean="0"/>
              <a:pPr eaLnBrk="1" hangingPunct="1">
                <a:spcBef>
                  <a:spcPct val="0"/>
                </a:spcBef>
              </a:pPr>
              <a:t>5</a:t>
            </a:fld>
            <a:endParaRPr lang="en-US" altLang="en-US"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ED2CE408-23A5-4F99-877A-5E2D74F75D1C}" type="slidenum">
              <a:rPr lang="en-US" altLang="en-US" smtClean="0"/>
              <a:pPr eaLnBrk="1" hangingPunct="1">
                <a:spcBef>
                  <a:spcPct val="0"/>
                </a:spcBef>
              </a:pPr>
              <a:t>6</a:t>
            </a:fld>
            <a:endParaRPr lang="en-US" altLang="en-US"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F1B4CB14-6383-43E5-8664-697914438DAC}" type="slidenum">
              <a:rPr lang="en-US" altLang="en-US" smtClean="0"/>
              <a:pPr eaLnBrk="1" hangingPunct="1">
                <a:spcBef>
                  <a:spcPct val="0"/>
                </a:spcBef>
              </a:pPr>
              <a:t>7</a:t>
            </a:fld>
            <a:endParaRPr lang="en-US" altLang="en-US"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3CCC5B20-25CD-4505-957D-10A2406F3B10}" type="slidenum">
              <a:rPr lang="en-US" altLang="en-US" smtClean="0"/>
              <a:pPr eaLnBrk="1" hangingPunct="1">
                <a:spcBef>
                  <a:spcPct val="0"/>
                </a:spcBef>
              </a:pPr>
              <a:t>8</a:t>
            </a:fld>
            <a:endParaRPr lang="en-US" altLang="en-US"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B3D112B-A65D-4B46-823F-76EFA41DCB3F}" type="slidenum">
              <a:rPr lang="en-US" altLang="en-US" smtClean="0"/>
              <a:pPr eaLnBrk="1" hangingPunct="1">
                <a:spcBef>
                  <a:spcPct val="0"/>
                </a:spcBef>
              </a:pPr>
              <a:t>9</a:t>
            </a:fld>
            <a:endParaRPr lang="en-US" altLang="en-US"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p:spPr>
        <p:txBody>
          <a:bodyPr/>
          <a:lstStyle/>
          <a:p>
            <a:pPr eaLnBrk="1" hangingPunct="1"/>
            <a:endParaRPr lang="en-US" altLang="en-US" sz="1600" b="1"/>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3"/>
          <p:cNvSpPr txBox="1">
            <a:spLocks/>
          </p:cNvSpPr>
          <p:nvPr userDrawn="1"/>
        </p:nvSpPr>
        <p:spPr>
          <a:xfrm>
            <a:off x="609600" y="6508750"/>
            <a:ext cx="2133600" cy="365125"/>
          </a:xfrm>
          <a:prstGeom prst="rect">
            <a:avLst/>
          </a:prstGeom>
        </p:spPr>
        <p:txBody>
          <a:bodyPr vert="horz" lIns="91440" tIns="45720" rIns="91440" bIns="45720" rtlCol="0" anchor="ctr"/>
          <a:lstStyle>
            <a:defPPr>
              <a:defRPr lang="en-US"/>
            </a:defPPr>
            <a:lvl1pPr marL="0" algn="l" defTabSz="914400" rtl="0" eaLnBrk="1" latinLnBrk="0" hangingPunct="1">
              <a:defRPr sz="1200" b="0" kern="1200">
                <a:solidFill>
                  <a:prstClr val="black">
                    <a:tint val="75000"/>
                  </a:prstClr>
                </a:solidFill>
                <a:latin typeface="Arial"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Bef>
                <a:spcPct val="0"/>
              </a:spcBef>
              <a:spcAft>
                <a:spcPct val="0"/>
              </a:spcAft>
              <a:defRPr/>
            </a:pPr>
            <a:r>
              <a:rPr lang="en-US" smtClean="0"/>
              <a:t>August 14-15</a:t>
            </a:r>
            <a:endParaRPr lang="en-US" dirty="0"/>
          </a:p>
        </p:txBody>
      </p:sp>
      <p:sp>
        <p:nvSpPr>
          <p:cNvPr id="8" name="Footer Placeholder 4"/>
          <p:cNvSpPr txBox="1">
            <a:spLocks/>
          </p:cNvSpPr>
          <p:nvPr userDrawn="1"/>
        </p:nvSpPr>
        <p:spPr>
          <a:xfrm>
            <a:off x="3276600" y="6508750"/>
            <a:ext cx="2895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prstClr val="black">
                    <a:tint val="75000"/>
                  </a:prstClr>
                </a:solidFill>
                <a:latin typeface="Arial"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Bef>
                <a:spcPct val="0"/>
              </a:spcBef>
              <a:spcAft>
                <a:spcPct val="0"/>
              </a:spcAft>
              <a:defRPr/>
            </a:pPr>
            <a:r>
              <a:rPr lang="en-US" smtClean="0"/>
              <a:t>2019 Annual IFTA Business Meeting</a:t>
            </a:r>
            <a:endParaRPr lang="en-US" dirty="0"/>
          </a:p>
        </p:txBody>
      </p:sp>
      <p:sp>
        <p:nvSpPr>
          <p:cNvPr id="9" name="Slide Number Placeholder 5"/>
          <p:cNvSpPr txBox="1">
            <a:spLocks/>
          </p:cNvSpPr>
          <p:nvPr userDrawn="1"/>
        </p:nvSpPr>
        <p:spPr>
          <a:xfrm>
            <a:off x="6705600" y="6508750"/>
            <a:ext cx="2133600"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marL="0" algn="r" defTabSz="914400" rtl="0" eaLnBrk="1" latinLnBrk="0" hangingPunct="1">
              <a:defRPr sz="1200" kern="1200">
                <a:solidFill>
                  <a:srgbClr val="898989"/>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Bef>
                <a:spcPct val="0"/>
              </a:spcBef>
              <a:spcAft>
                <a:spcPct val="0"/>
              </a:spcAft>
              <a:defRPr/>
            </a:pPr>
            <a:r>
              <a:rPr lang="en-US" altLang="en-US" smtClean="0">
                <a:latin typeface="Arial" charset="0"/>
              </a:rPr>
              <a:t>Raleigh, North Carolina</a:t>
            </a:r>
            <a:endParaRPr lang="en-US" altLang="en-US" dirty="0">
              <a:latin typeface="Arial" charset="0"/>
            </a:endParaRPr>
          </a:p>
        </p:txBody>
      </p:sp>
    </p:spTree>
    <p:extLst>
      <p:ext uri="{BB962C8B-B14F-4D97-AF65-F5344CB8AC3E}">
        <p14:creationId xmlns:p14="http://schemas.microsoft.com/office/powerpoint/2010/main" val="247532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AndTx">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57200" y="3938588"/>
            <a:ext cx="4038600" cy="21875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4648200" y="1600200"/>
            <a:ext cx="4038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3"/>
          <p:cNvSpPr>
            <a:spLocks noGrp="1"/>
          </p:cNvSpPr>
          <p:nvPr>
            <p:ph type="dt" sz="half" idx="10"/>
          </p:nvPr>
        </p:nvSpPr>
        <p:spPr>
          <a:xfrm>
            <a:off x="457200" y="6356350"/>
            <a:ext cx="2133600" cy="365125"/>
          </a:xfrm>
          <a:prstGeom prst="rect">
            <a:avLst/>
          </a:prstGeom>
        </p:spPr>
        <p:txBody>
          <a:bodyPr vert="horz" lIns="91440" tIns="45720" rIns="91440" bIns="45720" rtlCol="0" anchor="ctr"/>
          <a:lstStyle>
            <a:lvl1pPr algn="l" eaLnBrk="1" hangingPunct="1">
              <a:defRPr sz="1200" b="0">
                <a:solidFill>
                  <a:prstClr val="black">
                    <a:tint val="75000"/>
                  </a:prstClr>
                </a:solidFill>
                <a:latin typeface="Arial" charset="0"/>
              </a:defRPr>
            </a:lvl1pPr>
          </a:lstStyle>
          <a:p>
            <a:pPr fontAlgn="base">
              <a:spcBef>
                <a:spcPct val="0"/>
              </a:spcBef>
              <a:spcAft>
                <a:spcPct val="0"/>
              </a:spcAft>
              <a:defRPr/>
            </a:pPr>
            <a:r>
              <a:rPr lang="en-US" dirty="0" smtClean="0"/>
              <a:t>August 14-15</a:t>
            </a:r>
            <a:endParaRPr lang="en-US" dirty="0"/>
          </a:p>
        </p:txBody>
      </p:sp>
      <p:sp>
        <p:nvSpPr>
          <p:cNvPr id="7" name="Footer Placeholder 4"/>
          <p:cNvSpPr>
            <a:spLocks noGrp="1"/>
          </p:cNvSpPr>
          <p:nvPr>
            <p:ph type="ftr" sz="quarter" idx="11"/>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prstClr val="black">
                    <a:tint val="75000"/>
                  </a:prstClr>
                </a:solidFill>
                <a:latin typeface="Arial" charset="0"/>
              </a:defRPr>
            </a:lvl1pPr>
          </a:lstStyle>
          <a:p>
            <a:pPr fontAlgn="base">
              <a:spcBef>
                <a:spcPct val="0"/>
              </a:spcBef>
              <a:spcAft>
                <a:spcPct val="0"/>
              </a:spcAft>
              <a:defRPr/>
            </a:pPr>
            <a:r>
              <a:rPr lang="en-US" dirty="0" smtClean="0"/>
              <a:t>2019 Annual IFTA Business Meeting</a:t>
            </a:r>
            <a:endParaRPr lang="en-US" dirty="0"/>
          </a:p>
        </p:txBody>
      </p:sp>
      <p:sp>
        <p:nvSpPr>
          <p:cNvPr id="8"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fontAlgn="base">
              <a:spcBef>
                <a:spcPct val="0"/>
              </a:spcBef>
              <a:spcAft>
                <a:spcPct val="0"/>
              </a:spcAft>
              <a:defRPr/>
            </a:pPr>
            <a:r>
              <a:rPr lang="en-US" altLang="en-US" dirty="0" smtClean="0">
                <a:latin typeface="Arial" charset="0"/>
              </a:rPr>
              <a:t>Raleigh, North Carolina</a:t>
            </a:r>
            <a:endParaRPr lang="en-US" altLang="en-US" dirty="0">
              <a:latin typeface="Arial" charset="0"/>
            </a:endParaRPr>
          </a:p>
        </p:txBody>
      </p:sp>
    </p:spTree>
    <p:extLst>
      <p:ext uri="{BB962C8B-B14F-4D97-AF65-F5344CB8AC3E}">
        <p14:creationId xmlns:p14="http://schemas.microsoft.com/office/powerpoint/2010/main" val="1556090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TextBox 1"/>
          <p:cNvSpPr txBox="1">
            <a:spLocks noChangeArrowheads="1"/>
          </p:cNvSpPr>
          <p:nvPr userDrawn="1"/>
        </p:nvSpPr>
        <p:spPr bwMode="auto">
          <a:xfrm>
            <a:off x="2895600" y="6508750"/>
            <a:ext cx="3048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0" hangingPunct="0">
              <a:defRPr/>
            </a:pPr>
            <a:r>
              <a:rPr lang="en-US" altLang="en-US" sz="1200" b="1" dirty="0" smtClean="0"/>
              <a:t>2019 Annual IFTA Business Meeting</a:t>
            </a:r>
            <a:endParaRPr lang="en-US" altLang="en-US" dirty="0" smtClean="0"/>
          </a:p>
        </p:txBody>
      </p:sp>
      <p:sp>
        <p:nvSpPr>
          <p:cNvPr id="3" name="Date Placeholder 3"/>
          <p:cNvSpPr txBox="1">
            <a:spLocks/>
          </p:cNvSpPr>
          <p:nvPr userDrawn="1"/>
        </p:nvSpPr>
        <p:spPr>
          <a:xfrm>
            <a:off x="457200" y="6419850"/>
            <a:ext cx="2133600" cy="365125"/>
          </a:xfrm>
          <a:prstGeom prst="rect">
            <a:avLst/>
          </a:prstGeom>
        </p:spPr>
        <p:txBody>
          <a:bodyPr anchor="ctr"/>
          <a:lstStyle>
            <a:defPPr>
              <a:defRPr lang="en-US"/>
            </a:defPPr>
            <a:lvl1pPr algn="l" rtl="0" eaLnBrk="1" fontAlgn="base" hangingPunct="1">
              <a:spcBef>
                <a:spcPct val="0"/>
              </a:spcBef>
              <a:spcAft>
                <a:spcPct val="0"/>
              </a:spcAft>
              <a:defRPr sz="1200" b="1" kern="1200">
                <a:solidFill>
                  <a:srgbClr val="3749F5"/>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defRPr/>
            </a:pPr>
            <a:r>
              <a:rPr lang="en-US" dirty="0" smtClean="0">
                <a:solidFill>
                  <a:schemeClr val="tx1"/>
                </a:solidFill>
              </a:rPr>
              <a:t>August 14-15</a:t>
            </a:r>
            <a:endParaRPr lang="en-US" dirty="0">
              <a:solidFill>
                <a:schemeClr val="tx1"/>
              </a:solidFill>
            </a:endParaRPr>
          </a:p>
        </p:txBody>
      </p:sp>
      <p:sp>
        <p:nvSpPr>
          <p:cNvPr id="4" name="Slide Number Placeholder 5"/>
          <p:cNvSpPr txBox="1">
            <a:spLocks/>
          </p:cNvSpPr>
          <p:nvPr userDrawn="1"/>
        </p:nvSpPr>
        <p:spPr>
          <a:xfrm>
            <a:off x="6734175" y="6461125"/>
            <a:ext cx="2133600" cy="365125"/>
          </a:xfrm>
          <a:prstGeom prst="rect">
            <a:avLst/>
          </a:prstGeom>
        </p:spPr>
        <p:txBody>
          <a:bodyPr anchor="ctr"/>
          <a:lstStyle>
            <a:defPPr>
              <a:defRPr lang="en-US"/>
            </a:defPPr>
            <a:lvl1pPr algn="r" rtl="0" eaLnBrk="1" fontAlgn="base" hangingPunct="1">
              <a:spcBef>
                <a:spcPct val="0"/>
              </a:spcBef>
              <a:spcAft>
                <a:spcPct val="0"/>
              </a:spcAft>
              <a:defRPr sz="1200" b="1" kern="1200" smtClean="0">
                <a:solidFill>
                  <a:srgbClr val="3749F5"/>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defRPr/>
            </a:pPr>
            <a:r>
              <a:rPr lang="en-US" altLang="en-US" dirty="0">
                <a:solidFill>
                  <a:schemeClr val="tx1"/>
                </a:solidFill>
              </a:rPr>
              <a:t>Raleigh, North Carolina</a:t>
            </a:r>
          </a:p>
        </p:txBody>
      </p:sp>
      <p:sp>
        <p:nvSpPr>
          <p:cNvPr id="5" name="Rectangle 2"/>
          <p:cNvSpPr>
            <a:spLocks noGrp="1" noChangeArrowheads="1"/>
          </p:cNvSpPr>
          <p:nvPr>
            <p:ph type="ftr" sz="quarter" idx="10"/>
          </p:nvPr>
        </p:nvSpPr>
        <p:spPr>
          <a:xfrm>
            <a:off x="3106738" y="4989513"/>
            <a:ext cx="2895600" cy="365125"/>
          </a:xfrm>
          <a:prstGeom prst="rect">
            <a:avLst/>
          </a:prstGeom>
        </p:spPr>
        <p:txBody>
          <a:bodyPr/>
          <a:lstStyle>
            <a:lvl1pPr>
              <a:defRPr/>
            </a:lvl1pPr>
          </a:lstStyle>
          <a:p>
            <a:pPr>
              <a:defRPr/>
            </a:pPr>
            <a:r>
              <a:rPr lang="en-US"/>
              <a:t>Managed by the International Fuel Tax Association, Inc.</a:t>
            </a:r>
          </a:p>
          <a:p>
            <a:pPr>
              <a:defRPr/>
            </a:pPr>
            <a:endParaRPr lang="en-US"/>
          </a:p>
        </p:txBody>
      </p:sp>
    </p:spTree>
    <p:extLst>
      <p:ext uri="{BB962C8B-B14F-4D97-AF65-F5344CB8AC3E}">
        <p14:creationId xmlns:p14="http://schemas.microsoft.com/office/powerpoint/2010/main" val="41497783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b="0">
                <a:solidFill>
                  <a:prstClr val="black">
                    <a:tint val="75000"/>
                  </a:prstClr>
                </a:solidFill>
                <a:latin typeface="Arial" charset="0"/>
              </a:defRPr>
            </a:lvl1pPr>
          </a:lstStyle>
          <a:p>
            <a:pPr fontAlgn="base">
              <a:spcBef>
                <a:spcPct val="0"/>
              </a:spcBef>
              <a:spcAft>
                <a:spcPct val="0"/>
              </a:spcAft>
              <a:defRPr/>
            </a:pPr>
            <a:r>
              <a:rPr lang="en-US" dirty="0" smtClean="0"/>
              <a:t>August 14-15</a:t>
            </a:r>
            <a:endParaRPr lang="en-US" dirty="0"/>
          </a:p>
        </p:txBody>
      </p:sp>
      <p:sp>
        <p:nvSpPr>
          <p:cNvPr id="7"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prstClr val="black">
                    <a:tint val="75000"/>
                  </a:prstClr>
                </a:solidFill>
                <a:latin typeface="Arial" charset="0"/>
              </a:defRPr>
            </a:lvl1pPr>
          </a:lstStyle>
          <a:p>
            <a:pPr fontAlgn="base">
              <a:spcBef>
                <a:spcPct val="0"/>
              </a:spcBef>
              <a:spcAft>
                <a:spcPct val="0"/>
              </a:spcAft>
              <a:defRPr/>
            </a:pPr>
            <a:r>
              <a:rPr lang="en-US" dirty="0" smtClean="0"/>
              <a:t>2019 Annual IFTA Business Meeting</a:t>
            </a:r>
            <a:endParaRPr lang="en-US" dirty="0"/>
          </a:p>
        </p:txBody>
      </p:sp>
      <p:sp>
        <p:nvSpPr>
          <p:cNvPr id="8"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fontAlgn="base">
              <a:spcBef>
                <a:spcPct val="0"/>
              </a:spcBef>
              <a:spcAft>
                <a:spcPct val="0"/>
              </a:spcAft>
              <a:defRPr/>
            </a:pPr>
            <a:r>
              <a:rPr lang="en-US" altLang="en-US" dirty="0" smtClean="0">
                <a:latin typeface="Arial" charset="0"/>
              </a:rPr>
              <a:t>Raleigh, North Carolina</a:t>
            </a:r>
            <a:endParaRPr lang="en-US" altLang="en-US" dirty="0">
              <a:latin typeface="Arial" charset="0"/>
            </a:endParaRPr>
          </a:p>
        </p:txBody>
      </p:sp>
    </p:spTree>
    <p:extLst>
      <p:ext uri="{BB962C8B-B14F-4D97-AF65-F5344CB8AC3E}">
        <p14:creationId xmlns:p14="http://schemas.microsoft.com/office/powerpoint/2010/main" val="36852319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8" name="Slide Number Placeholder 5"/>
          <p:cNvSpPr txBox="1">
            <a:spLocks/>
          </p:cNvSpPr>
          <p:nvPr/>
        </p:nvSpPr>
        <p:spPr>
          <a:xfrm>
            <a:off x="6019800" y="6110287"/>
            <a:ext cx="2133600" cy="365125"/>
          </a:xfrm>
          <a:prstGeom prst="rect">
            <a:avLst/>
          </a:prstGeom>
        </p:spPr>
        <p:txBody>
          <a:bodyPr anchor="ctr"/>
          <a:lstStyle>
            <a:defPPr>
              <a:defRPr lang="en-US"/>
            </a:defPPr>
            <a:lvl1pPr algn="r" rtl="0" eaLnBrk="1" fontAlgn="base" hangingPunct="1">
              <a:spcBef>
                <a:spcPct val="0"/>
              </a:spcBef>
              <a:spcAft>
                <a:spcPct val="0"/>
              </a:spcAft>
              <a:defRPr sz="1200" b="1" kern="1200" smtClean="0">
                <a:solidFill>
                  <a:srgbClr val="3749F5"/>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defRPr/>
            </a:pPr>
            <a:endParaRPr lang="en-US" altLang="en-US" dirty="0"/>
          </a:p>
        </p:txBody>
      </p:sp>
      <p:sp>
        <p:nvSpPr>
          <p:cNvPr id="9" name="TextBox 8"/>
          <p:cNvSpPr txBox="1">
            <a:spLocks noChangeArrowheads="1"/>
          </p:cNvSpPr>
          <p:nvPr/>
        </p:nvSpPr>
        <p:spPr bwMode="auto">
          <a:xfrm>
            <a:off x="2743200" y="6356350"/>
            <a:ext cx="3048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0" fontAlgn="base" hangingPunct="0">
              <a:spcBef>
                <a:spcPct val="0"/>
              </a:spcBef>
              <a:spcAft>
                <a:spcPct val="0"/>
              </a:spcAft>
              <a:defRPr/>
            </a:pPr>
            <a:r>
              <a:rPr lang="en-US" altLang="en-US" sz="1200" b="1" dirty="0" smtClean="0">
                <a:solidFill>
                  <a:schemeClr val="tx1"/>
                </a:solidFill>
              </a:rPr>
              <a:t>2019 Annual IFTA Business Meeting</a:t>
            </a:r>
            <a:endParaRPr lang="en-US" altLang="en-US" dirty="0" smtClean="0">
              <a:solidFill>
                <a:schemeClr val="tx1"/>
              </a:solidFill>
            </a:endParaRPr>
          </a:p>
        </p:txBody>
      </p:sp>
      <p:sp>
        <p:nvSpPr>
          <p:cNvPr id="13" name="Date Placeholder 3"/>
          <p:cNvSpPr txBox="1">
            <a:spLocks/>
          </p:cNvSpPr>
          <p:nvPr/>
        </p:nvSpPr>
        <p:spPr>
          <a:xfrm>
            <a:off x="304800" y="6267450"/>
            <a:ext cx="2133600" cy="365125"/>
          </a:xfrm>
          <a:prstGeom prst="rect">
            <a:avLst/>
          </a:prstGeom>
        </p:spPr>
        <p:txBody>
          <a:bodyPr anchor="ctr"/>
          <a:lstStyle>
            <a:defPPr>
              <a:defRPr lang="en-US"/>
            </a:defPPr>
            <a:lvl1pPr algn="l" rtl="0" eaLnBrk="1" fontAlgn="base" hangingPunct="1">
              <a:spcBef>
                <a:spcPct val="0"/>
              </a:spcBef>
              <a:spcAft>
                <a:spcPct val="0"/>
              </a:spcAft>
              <a:defRPr sz="1200" b="1" kern="1200">
                <a:solidFill>
                  <a:srgbClr val="3749F5"/>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defRPr/>
            </a:pPr>
            <a:r>
              <a:rPr lang="en-US" dirty="0" smtClean="0">
                <a:solidFill>
                  <a:schemeClr val="tx1"/>
                </a:solidFill>
              </a:rPr>
              <a:t>August 14-15</a:t>
            </a:r>
            <a:endParaRPr lang="en-US" dirty="0">
              <a:solidFill>
                <a:schemeClr val="tx1"/>
              </a:solidFill>
            </a:endParaRPr>
          </a:p>
        </p:txBody>
      </p:sp>
      <p:sp>
        <p:nvSpPr>
          <p:cNvPr id="14" name="Slide Number Placeholder 5"/>
          <p:cNvSpPr txBox="1">
            <a:spLocks/>
          </p:cNvSpPr>
          <p:nvPr/>
        </p:nvSpPr>
        <p:spPr>
          <a:xfrm>
            <a:off x="6581775" y="6308725"/>
            <a:ext cx="2133600" cy="365125"/>
          </a:xfrm>
          <a:prstGeom prst="rect">
            <a:avLst/>
          </a:prstGeom>
        </p:spPr>
        <p:txBody>
          <a:bodyPr anchor="ctr"/>
          <a:lstStyle>
            <a:defPPr>
              <a:defRPr lang="en-US"/>
            </a:defPPr>
            <a:lvl1pPr algn="r" rtl="0" eaLnBrk="1" fontAlgn="base" hangingPunct="1">
              <a:spcBef>
                <a:spcPct val="0"/>
              </a:spcBef>
              <a:spcAft>
                <a:spcPct val="0"/>
              </a:spcAft>
              <a:defRPr sz="1200" b="1" kern="1200" smtClean="0">
                <a:solidFill>
                  <a:srgbClr val="3749F5"/>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defRPr/>
            </a:pPr>
            <a:r>
              <a:rPr lang="en-US" altLang="en-US" dirty="0" smtClean="0">
                <a:solidFill>
                  <a:schemeClr val="tx1"/>
                </a:solidFill>
              </a:rPr>
              <a:t>Raleigh, North Carolina</a:t>
            </a:r>
            <a:endParaRPr lang="en-US" altLang="en-US" dirty="0">
              <a:solidFill>
                <a:schemeClr val="tx1"/>
              </a:solidFill>
            </a:endParaRPr>
          </a:p>
        </p:txBody>
      </p:sp>
      <p:sp>
        <p:nvSpPr>
          <p:cNvPr id="3" name="Content Placeholder 2"/>
          <p:cNvSpPr>
            <a:spLocks noGrp="1"/>
          </p:cNvSpPr>
          <p:nvPr>
            <p:ph idx="1"/>
          </p:nvPr>
        </p:nvSpPr>
        <p:spPr>
          <a:xfrm>
            <a:off x="455295" y="1965324"/>
            <a:ext cx="8229600" cy="4144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itle 19"/>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dirty="0"/>
          </a:p>
        </p:txBody>
      </p:sp>
    </p:spTree>
    <p:extLst>
      <p:ext uri="{BB962C8B-B14F-4D97-AF65-F5344CB8AC3E}">
        <p14:creationId xmlns:p14="http://schemas.microsoft.com/office/powerpoint/2010/main" val="3035208744"/>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 name="TextBox 9"/>
          <p:cNvSpPr txBox="1">
            <a:spLocks noChangeArrowheads="1"/>
          </p:cNvSpPr>
          <p:nvPr/>
        </p:nvSpPr>
        <p:spPr bwMode="auto">
          <a:xfrm>
            <a:off x="2743200" y="6356350"/>
            <a:ext cx="3048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0" fontAlgn="base" hangingPunct="0">
              <a:spcBef>
                <a:spcPct val="0"/>
              </a:spcBef>
              <a:spcAft>
                <a:spcPct val="0"/>
              </a:spcAft>
              <a:defRPr/>
            </a:pPr>
            <a:r>
              <a:rPr lang="en-US" altLang="en-US" sz="1200" b="1" dirty="0" smtClean="0">
                <a:solidFill>
                  <a:schemeClr val="tx1"/>
                </a:solidFill>
              </a:rPr>
              <a:t>2019 Annual IFTA Business Meeting</a:t>
            </a:r>
            <a:endParaRPr lang="en-US" altLang="en-US" dirty="0" smtClean="0">
              <a:solidFill>
                <a:schemeClr val="tx1"/>
              </a:solidFill>
            </a:endParaRPr>
          </a:p>
        </p:txBody>
      </p:sp>
      <p:sp>
        <p:nvSpPr>
          <p:cNvPr id="11" name="Date Placeholder 3"/>
          <p:cNvSpPr txBox="1">
            <a:spLocks/>
          </p:cNvSpPr>
          <p:nvPr/>
        </p:nvSpPr>
        <p:spPr>
          <a:xfrm>
            <a:off x="304800" y="6267450"/>
            <a:ext cx="2133600" cy="365125"/>
          </a:xfrm>
          <a:prstGeom prst="rect">
            <a:avLst/>
          </a:prstGeom>
        </p:spPr>
        <p:txBody>
          <a:bodyPr anchor="ctr"/>
          <a:lstStyle>
            <a:defPPr>
              <a:defRPr lang="en-US"/>
            </a:defPPr>
            <a:lvl1pPr algn="l" rtl="0" eaLnBrk="1" fontAlgn="base" hangingPunct="1">
              <a:spcBef>
                <a:spcPct val="0"/>
              </a:spcBef>
              <a:spcAft>
                <a:spcPct val="0"/>
              </a:spcAft>
              <a:defRPr sz="1200" b="1" kern="1200">
                <a:solidFill>
                  <a:srgbClr val="3749F5"/>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defRPr/>
            </a:pPr>
            <a:r>
              <a:rPr lang="en-US" dirty="0" smtClean="0">
                <a:solidFill>
                  <a:schemeClr val="tx1"/>
                </a:solidFill>
              </a:rPr>
              <a:t>August</a:t>
            </a:r>
            <a:r>
              <a:rPr lang="en-US" baseline="0" dirty="0" smtClean="0">
                <a:solidFill>
                  <a:schemeClr val="tx1"/>
                </a:solidFill>
              </a:rPr>
              <a:t> 14-15</a:t>
            </a:r>
            <a:endParaRPr lang="en-US" dirty="0">
              <a:solidFill>
                <a:schemeClr val="tx1"/>
              </a:solidFill>
            </a:endParaRPr>
          </a:p>
        </p:txBody>
      </p:sp>
      <p:sp>
        <p:nvSpPr>
          <p:cNvPr id="12" name="Slide Number Placeholder 5"/>
          <p:cNvSpPr txBox="1">
            <a:spLocks/>
          </p:cNvSpPr>
          <p:nvPr/>
        </p:nvSpPr>
        <p:spPr>
          <a:xfrm>
            <a:off x="6581775" y="6308725"/>
            <a:ext cx="2133600" cy="365125"/>
          </a:xfrm>
          <a:prstGeom prst="rect">
            <a:avLst/>
          </a:prstGeom>
        </p:spPr>
        <p:txBody>
          <a:bodyPr anchor="ctr"/>
          <a:lstStyle>
            <a:defPPr>
              <a:defRPr lang="en-US"/>
            </a:defPPr>
            <a:lvl1pPr algn="r" rtl="0" eaLnBrk="1" fontAlgn="base" hangingPunct="1">
              <a:spcBef>
                <a:spcPct val="0"/>
              </a:spcBef>
              <a:spcAft>
                <a:spcPct val="0"/>
              </a:spcAft>
              <a:defRPr sz="1200" b="1" kern="1200" smtClean="0">
                <a:solidFill>
                  <a:srgbClr val="3749F5"/>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defRPr/>
            </a:pPr>
            <a:r>
              <a:rPr lang="en-US" altLang="en-US" dirty="0" smtClean="0">
                <a:solidFill>
                  <a:schemeClr val="tx1"/>
                </a:solidFill>
              </a:rPr>
              <a:t>Raleigh, North Carolina</a:t>
            </a:r>
            <a:endParaRPr lang="en-US" altLang="en-US" dirty="0">
              <a:solidFill>
                <a:schemeClr val="tx1"/>
              </a:solidFill>
            </a:endParaRPr>
          </a:p>
        </p:txBody>
      </p:sp>
    </p:spTree>
    <p:extLst>
      <p:ext uri="{BB962C8B-B14F-4D97-AF65-F5344CB8AC3E}">
        <p14:creationId xmlns:p14="http://schemas.microsoft.com/office/powerpoint/2010/main" val="30358934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extBox 9"/>
          <p:cNvSpPr txBox="1">
            <a:spLocks noChangeArrowheads="1"/>
          </p:cNvSpPr>
          <p:nvPr/>
        </p:nvSpPr>
        <p:spPr bwMode="auto">
          <a:xfrm>
            <a:off x="2743200" y="6356350"/>
            <a:ext cx="3048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0" fontAlgn="base" hangingPunct="0">
              <a:spcBef>
                <a:spcPct val="0"/>
              </a:spcBef>
              <a:spcAft>
                <a:spcPct val="0"/>
              </a:spcAft>
              <a:defRPr/>
            </a:pPr>
            <a:r>
              <a:rPr lang="en-US" altLang="en-US" sz="1200" b="1" dirty="0" smtClean="0">
                <a:solidFill>
                  <a:schemeClr val="tx1"/>
                </a:solidFill>
              </a:rPr>
              <a:t>2019 Annual IFTA Business Meeting</a:t>
            </a:r>
            <a:endParaRPr lang="en-US" altLang="en-US" dirty="0" smtClean="0">
              <a:solidFill>
                <a:schemeClr val="tx1"/>
              </a:solidFill>
            </a:endParaRPr>
          </a:p>
        </p:txBody>
      </p:sp>
      <p:sp>
        <p:nvSpPr>
          <p:cNvPr id="12" name="Date Placeholder 3"/>
          <p:cNvSpPr txBox="1">
            <a:spLocks/>
          </p:cNvSpPr>
          <p:nvPr/>
        </p:nvSpPr>
        <p:spPr>
          <a:xfrm>
            <a:off x="304800" y="6267450"/>
            <a:ext cx="2133600" cy="365125"/>
          </a:xfrm>
          <a:prstGeom prst="rect">
            <a:avLst/>
          </a:prstGeom>
        </p:spPr>
        <p:txBody>
          <a:bodyPr anchor="ctr"/>
          <a:lstStyle>
            <a:defPPr>
              <a:defRPr lang="en-US"/>
            </a:defPPr>
            <a:lvl1pPr algn="l" rtl="0" eaLnBrk="1" fontAlgn="base" hangingPunct="1">
              <a:spcBef>
                <a:spcPct val="0"/>
              </a:spcBef>
              <a:spcAft>
                <a:spcPct val="0"/>
              </a:spcAft>
              <a:defRPr sz="1200" b="1" kern="1200">
                <a:solidFill>
                  <a:srgbClr val="3749F5"/>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defRPr/>
            </a:pPr>
            <a:r>
              <a:rPr lang="en-US" dirty="0" smtClean="0">
                <a:solidFill>
                  <a:schemeClr val="tx1"/>
                </a:solidFill>
              </a:rPr>
              <a:t>August 14-15</a:t>
            </a:r>
            <a:endParaRPr lang="en-US" dirty="0">
              <a:solidFill>
                <a:schemeClr val="tx1"/>
              </a:solidFill>
            </a:endParaRPr>
          </a:p>
        </p:txBody>
      </p:sp>
      <p:sp>
        <p:nvSpPr>
          <p:cNvPr id="13" name="Slide Number Placeholder 5"/>
          <p:cNvSpPr txBox="1">
            <a:spLocks/>
          </p:cNvSpPr>
          <p:nvPr/>
        </p:nvSpPr>
        <p:spPr>
          <a:xfrm>
            <a:off x="6581775" y="6308725"/>
            <a:ext cx="2133600" cy="365125"/>
          </a:xfrm>
          <a:prstGeom prst="rect">
            <a:avLst/>
          </a:prstGeom>
        </p:spPr>
        <p:txBody>
          <a:bodyPr anchor="ctr"/>
          <a:lstStyle>
            <a:defPPr>
              <a:defRPr lang="en-US"/>
            </a:defPPr>
            <a:lvl1pPr algn="r" rtl="0" eaLnBrk="1" fontAlgn="base" hangingPunct="1">
              <a:spcBef>
                <a:spcPct val="0"/>
              </a:spcBef>
              <a:spcAft>
                <a:spcPct val="0"/>
              </a:spcAft>
              <a:defRPr sz="1200" b="1" kern="1200" smtClean="0">
                <a:solidFill>
                  <a:srgbClr val="3749F5"/>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defRPr/>
            </a:pPr>
            <a:r>
              <a:rPr lang="en-US" altLang="en-US" dirty="0" smtClean="0">
                <a:solidFill>
                  <a:schemeClr val="tx1"/>
                </a:solidFill>
              </a:rPr>
              <a:t>Raleigh, North Carolina</a:t>
            </a:r>
            <a:endParaRPr lang="en-US" altLang="en-US" dirty="0">
              <a:solidFill>
                <a:schemeClr val="tx1"/>
              </a:solidFill>
            </a:endParaRPr>
          </a:p>
        </p:txBody>
      </p:sp>
    </p:spTree>
    <p:extLst>
      <p:ext uri="{BB962C8B-B14F-4D97-AF65-F5344CB8AC3E}">
        <p14:creationId xmlns:p14="http://schemas.microsoft.com/office/powerpoint/2010/main" val="35916911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extBox 9"/>
          <p:cNvSpPr txBox="1">
            <a:spLocks noChangeArrowheads="1"/>
          </p:cNvSpPr>
          <p:nvPr/>
        </p:nvSpPr>
        <p:spPr bwMode="auto">
          <a:xfrm>
            <a:off x="2743200" y="6356350"/>
            <a:ext cx="3048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0" fontAlgn="base" hangingPunct="0">
              <a:spcBef>
                <a:spcPct val="0"/>
              </a:spcBef>
              <a:spcAft>
                <a:spcPct val="0"/>
              </a:spcAft>
              <a:defRPr/>
            </a:pPr>
            <a:r>
              <a:rPr lang="en-US" altLang="en-US" sz="1200" b="1" dirty="0" smtClean="0">
                <a:solidFill>
                  <a:schemeClr val="tx1"/>
                </a:solidFill>
              </a:rPr>
              <a:t>2019 Annual IFTA Business Meeting</a:t>
            </a:r>
            <a:endParaRPr lang="en-US" altLang="en-US" dirty="0" smtClean="0">
              <a:solidFill>
                <a:schemeClr val="tx1"/>
              </a:solidFill>
            </a:endParaRPr>
          </a:p>
        </p:txBody>
      </p:sp>
      <p:sp>
        <p:nvSpPr>
          <p:cNvPr id="11" name="Date Placeholder 3"/>
          <p:cNvSpPr txBox="1">
            <a:spLocks/>
          </p:cNvSpPr>
          <p:nvPr/>
        </p:nvSpPr>
        <p:spPr>
          <a:xfrm>
            <a:off x="304800" y="6267450"/>
            <a:ext cx="2133600" cy="365125"/>
          </a:xfrm>
          <a:prstGeom prst="rect">
            <a:avLst/>
          </a:prstGeom>
        </p:spPr>
        <p:txBody>
          <a:bodyPr anchor="ctr"/>
          <a:lstStyle>
            <a:defPPr>
              <a:defRPr lang="en-US"/>
            </a:defPPr>
            <a:lvl1pPr algn="l" rtl="0" eaLnBrk="1" fontAlgn="base" hangingPunct="1">
              <a:spcBef>
                <a:spcPct val="0"/>
              </a:spcBef>
              <a:spcAft>
                <a:spcPct val="0"/>
              </a:spcAft>
              <a:defRPr sz="1200" b="1" kern="1200">
                <a:solidFill>
                  <a:srgbClr val="3749F5"/>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defRPr/>
            </a:pPr>
            <a:r>
              <a:rPr lang="en-US" dirty="0" smtClean="0">
                <a:solidFill>
                  <a:schemeClr val="tx1"/>
                </a:solidFill>
              </a:rPr>
              <a:t>August 14-15</a:t>
            </a:r>
            <a:endParaRPr lang="en-US" dirty="0">
              <a:solidFill>
                <a:schemeClr val="tx1"/>
              </a:solidFill>
            </a:endParaRPr>
          </a:p>
        </p:txBody>
      </p:sp>
      <p:sp>
        <p:nvSpPr>
          <p:cNvPr id="12" name="Slide Number Placeholder 5"/>
          <p:cNvSpPr txBox="1">
            <a:spLocks/>
          </p:cNvSpPr>
          <p:nvPr/>
        </p:nvSpPr>
        <p:spPr>
          <a:xfrm>
            <a:off x="6581775" y="6308725"/>
            <a:ext cx="2133600" cy="365125"/>
          </a:xfrm>
          <a:prstGeom prst="rect">
            <a:avLst/>
          </a:prstGeom>
        </p:spPr>
        <p:txBody>
          <a:bodyPr anchor="ctr"/>
          <a:lstStyle>
            <a:defPPr>
              <a:defRPr lang="en-US"/>
            </a:defPPr>
            <a:lvl1pPr algn="r" rtl="0" eaLnBrk="1" fontAlgn="base" hangingPunct="1">
              <a:spcBef>
                <a:spcPct val="0"/>
              </a:spcBef>
              <a:spcAft>
                <a:spcPct val="0"/>
              </a:spcAft>
              <a:defRPr sz="1200" b="1" kern="1200" smtClean="0">
                <a:solidFill>
                  <a:srgbClr val="3749F5"/>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defRPr/>
            </a:pPr>
            <a:r>
              <a:rPr lang="en-US" altLang="en-US" dirty="0" smtClean="0">
                <a:solidFill>
                  <a:schemeClr val="tx1"/>
                </a:solidFill>
              </a:rPr>
              <a:t>Raleigh, North Carolina</a:t>
            </a:r>
            <a:endParaRPr lang="en-US" altLang="en-US" dirty="0">
              <a:solidFill>
                <a:schemeClr val="tx1"/>
              </a:solidFill>
            </a:endParaRPr>
          </a:p>
        </p:txBody>
      </p:sp>
    </p:spTree>
    <p:extLst>
      <p:ext uri="{BB962C8B-B14F-4D97-AF65-F5344CB8AC3E}">
        <p14:creationId xmlns:p14="http://schemas.microsoft.com/office/powerpoint/2010/main" val="35842666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TextBox 7"/>
          <p:cNvSpPr txBox="1">
            <a:spLocks noChangeArrowheads="1"/>
          </p:cNvSpPr>
          <p:nvPr/>
        </p:nvSpPr>
        <p:spPr bwMode="auto">
          <a:xfrm>
            <a:off x="2743200" y="6356350"/>
            <a:ext cx="3048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0" fontAlgn="base" hangingPunct="0">
              <a:spcBef>
                <a:spcPct val="0"/>
              </a:spcBef>
              <a:spcAft>
                <a:spcPct val="0"/>
              </a:spcAft>
              <a:defRPr/>
            </a:pPr>
            <a:r>
              <a:rPr lang="en-US" altLang="en-US" sz="1200" b="1" dirty="0" smtClean="0">
                <a:solidFill>
                  <a:schemeClr val="tx1"/>
                </a:solidFill>
              </a:rPr>
              <a:t>2019 Annual IFTA Business Meeting</a:t>
            </a:r>
            <a:endParaRPr lang="en-US" altLang="en-US" dirty="0" smtClean="0">
              <a:solidFill>
                <a:schemeClr val="tx1"/>
              </a:solidFill>
            </a:endParaRPr>
          </a:p>
        </p:txBody>
      </p:sp>
      <p:sp>
        <p:nvSpPr>
          <p:cNvPr id="9" name="Date Placeholder 3"/>
          <p:cNvSpPr txBox="1">
            <a:spLocks/>
          </p:cNvSpPr>
          <p:nvPr/>
        </p:nvSpPr>
        <p:spPr>
          <a:xfrm>
            <a:off x="304800" y="6267450"/>
            <a:ext cx="2133600" cy="365125"/>
          </a:xfrm>
          <a:prstGeom prst="rect">
            <a:avLst/>
          </a:prstGeom>
        </p:spPr>
        <p:txBody>
          <a:bodyPr anchor="ctr"/>
          <a:lstStyle>
            <a:defPPr>
              <a:defRPr lang="en-US"/>
            </a:defPPr>
            <a:lvl1pPr algn="l" rtl="0" eaLnBrk="1" fontAlgn="base" hangingPunct="1">
              <a:spcBef>
                <a:spcPct val="0"/>
              </a:spcBef>
              <a:spcAft>
                <a:spcPct val="0"/>
              </a:spcAft>
              <a:defRPr sz="1200" b="1" kern="1200">
                <a:solidFill>
                  <a:srgbClr val="3749F5"/>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defRPr/>
            </a:pPr>
            <a:r>
              <a:rPr lang="en-US" dirty="0" smtClean="0">
                <a:solidFill>
                  <a:schemeClr val="tx1"/>
                </a:solidFill>
              </a:rPr>
              <a:t>August 14-15</a:t>
            </a:r>
            <a:endParaRPr lang="en-US" dirty="0">
              <a:solidFill>
                <a:schemeClr val="tx1"/>
              </a:solidFill>
            </a:endParaRPr>
          </a:p>
        </p:txBody>
      </p:sp>
      <p:sp>
        <p:nvSpPr>
          <p:cNvPr id="10" name="Slide Number Placeholder 5"/>
          <p:cNvSpPr txBox="1">
            <a:spLocks/>
          </p:cNvSpPr>
          <p:nvPr/>
        </p:nvSpPr>
        <p:spPr>
          <a:xfrm>
            <a:off x="6581775" y="6308725"/>
            <a:ext cx="2133600" cy="365125"/>
          </a:xfrm>
          <a:prstGeom prst="rect">
            <a:avLst/>
          </a:prstGeom>
        </p:spPr>
        <p:txBody>
          <a:bodyPr anchor="ctr"/>
          <a:lstStyle>
            <a:defPPr>
              <a:defRPr lang="en-US"/>
            </a:defPPr>
            <a:lvl1pPr algn="r" rtl="0" eaLnBrk="1" fontAlgn="base" hangingPunct="1">
              <a:spcBef>
                <a:spcPct val="0"/>
              </a:spcBef>
              <a:spcAft>
                <a:spcPct val="0"/>
              </a:spcAft>
              <a:defRPr sz="1200" b="1" kern="1200" smtClean="0">
                <a:solidFill>
                  <a:srgbClr val="3749F5"/>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defRPr/>
            </a:pPr>
            <a:r>
              <a:rPr lang="en-US" altLang="en-US" dirty="0" smtClean="0">
                <a:solidFill>
                  <a:schemeClr val="tx1"/>
                </a:solidFill>
              </a:rPr>
              <a:t>Raleigh, North Carolina</a:t>
            </a:r>
            <a:endParaRPr lang="en-US" altLang="en-US" dirty="0">
              <a:solidFill>
                <a:schemeClr val="tx1"/>
              </a:solidFill>
            </a:endParaRPr>
          </a:p>
        </p:txBody>
      </p:sp>
    </p:spTree>
    <p:extLst>
      <p:ext uri="{BB962C8B-B14F-4D97-AF65-F5344CB8AC3E}">
        <p14:creationId xmlns:p14="http://schemas.microsoft.com/office/powerpoint/2010/main" val="23582756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b="0">
                <a:solidFill>
                  <a:prstClr val="black">
                    <a:tint val="75000"/>
                  </a:prstClr>
                </a:solidFill>
                <a:latin typeface="Arial" charset="0"/>
              </a:defRPr>
            </a:lvl1pPr>
          </a:lstStyle>
          <a:p>
            <a:pPr fontAlgn="base">
              <a:spcBef>
                <a:spcPct val="0"/>
              </a:spcBef>
              <a:spcAft>
                <a:spcPct val="0"/>
              </a:spcAft>
              <a:defRPr/>
            </a:pPr>
            <a:r>
              <a:rPr lang="en-US" dirty="0" smtClean="0"/>
              <a:t>August 14-15</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prstClr val="black">
                    <a:tint val="75000"/>
                  </a:prstClr>
                </a:solidFill>
                <a:latin typeface="Arial" charset="0"/>
              </a:defRPr>
            </a:lvl1pPr>
          </a:lstStyle>
          <a:p>
            <a:pPr fontAlgn="base">
              <a:spcBef>
                <a:spcPct val="0"/>
              </a:spcBef>
              <a:spcAft>
                <a:spcPct val="0"/>
              </a:spcAft>
              <a:defRPr/>
            </a:pPr>
            <a:r>
              <a:rPr lang="en-US" dirty="0" smtClean="0"/>
              <a:t>2019 Annual IFTA Business Meeting</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fontAlgn="base">
              <a:spcBef>
                <a:spcPct val="0"/>
              </a:spcBef>
              <a:spcAft>
                <a:spcPct val="0"/>
              </a:spcAft>
              <a:defRPr/>
            </a:pPr>
            <a:r>
              <a:rPr lang="en-US" altLang="en-US" dirty="0" smtClean="0">
                <a:latin typeface="Arial" charset="0"/>
              </a:rPr>
              <a:t>Raleigh, North Carolina</a:t>
            </a:r>
            <a:endParaRPr lang="en-US" altLang="en-US" dirty="0">
              <a:latin typeface="Arial" charset="0"/>
            </a:endParaRPr>
          </a:p>
        </p:txBody>
      </p:sp>
    </p:spTree>
    <p:extLst>
      <p:ext uri="{BB962C8B-B14F-4D97-AF65-F5344CB8AC3E}">
        <p14:creationId xmlns:p14="http://schemas.microsoft.com/office/powerpoint/2010/main" val="23861575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906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38F51CD-BF6D-4C66-84B4-86F061F55CD4}" type="datetimeFigureOut">
              <a:rPr lang="en-US" smtClean="0"/>
              <a:t>8/26/2019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A681CE-9E1D-414A-8389-2E77282184B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4" name="Slide Number Placeholder 5"/>
          <p:cNvSpPr txBox="1">
            <a:spLocks/>
          </p:cNvSpPr>
          <p:nvPr/>
        </p:nvSpPr>
        <p:spPr>
          <a:xfrm>
            <a:off x="6019800" y="6110288"/>
            <a:ext cx="2133600" cy="365125"/>
          </a:xfrm>
          <a:prstGeom prst="rect">
            <a:avLst/>
          </a:prstGeom>
        </p:spPr>
        <p:txBody>
          <a:bodyPr anchor="ctr"/>
          <a:lstStyle>
            <a:defPPr>
              <a:defRPr lang="en-US"/>
            </a:defPPr>
            <a:lvl1pPr algn="r" rtl="0" eaLnBrk="1" fontAlgn="base" hangingPunct="1">
              <a:spcBef>
                <a:spcPct val="0"/>
              </a:spcBef>
              <a:spcAft>
                <a:spcPct val="0"/>
              </a:spcAft>
              <a:defRPr sz="1200" b="1" kern="1200" smtClean="0">
                <a:solidFill>
                  <a:srgbClr val="3749F5"/>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defRPr/>
            </a:pPr>
            <a:endParaRPr lang="en-US" altLang="en-US" dirty="0"/>
          </a:p>
        </p:txBody>
      </p:sp>
      <p:sp>
        <p:nvSpPr>
          <p:cNvPr id="3" name="Content Placeholder 2"/>
          <p:cNvSpPr>
            <a:spLocks noGrp="1"/>
          </p:cNvSpPr>
          <p:nvPr>
            <p:ph idx="1"/>
          </p:nvPr>
        </p:nvSpPr>
        <p:spPr>
          <a:xfrm>
            <a:off x="455295" y="1965324"/>
            <a:ext cx="8229600" cy="4144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itle 19"/>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dirty="0"/>
          </a:p>
        </p:txBody>
      </p:sp>
      <p:sp>
        <p:nvSpPr>
          <p:cNvPr id="8"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b="0">
                <a:solidFill>
                  <a:prstClr val="black">
                    <a:tint val="75000"/>
                  </a:prstClr>
                </a:solidFill>
                <a:latin typeface="Arial" charset="0"/>
              </a:defRPr>
            </a:lvl1pPr>
          </a:lstStyle>
          <a:p>
            <a:pPr fontAlgn="base">
              <a:spcBef>
                <a:spcPct val="0"/>
              </a:spcBef>
              <a:spcAft>
                <a:spcPct val="0"/>
              </a:spcAft>
              <a:defRPr/>
            </a:pPr>
            <a:r>
              <a:rPr lang="en-US" dirty="0" smtClean="0"/>
              <a:t>August 14-15</a:t>
            </a:r>
            <a:endParaRPr lang="en-US" dirty="0"/>
          </a:p>
        </p:txBody>
      </p:sp>
      <p:sp>
        <p:nvSpPr>
          <p:cNvPr id="9"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prstClr val="black">
                    <a:tint val="75000"/>
                  </a:prstClr>
                </a:solidFill>
                <a:latin typeface="Arial" charset="0"/>
              </a:defRPr>
            </a:lvl1pPr>
          </a:lstStyle>
          <a:p>
            <a:pPr fontAlgn="base">
              <a:spcBef>
                <a:spcPct val="0"/>
              </a:spcBef>
              <a:spcAft>
                <a:spcPct val="0"/>
              </a:spcAft>
              <a:defRPr/>
            </a:pPr>
            <a:r>
              <a:rPr lang="en-US" dirty="0" smtClean="0"/>
              <a:t>2019 Annual IFTA Business Meeting</a:t>
            </a:r>
            <a:endParaRPr lang="en-US" dirty="0"/>
          </a:p>
        </p:txBody>
      </p:sp>
      <p:sp>
        <p:nvSpPr>
          <p:cNvPr id="10"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fontAlgn="base">
              <a:spcBef>
                <a:spcPct val="0"/>
              </a:spcBef>
              <a:spcAft>
                <a:spcPct val="0"/>
              </a:spcAft>
              <a:defRPr/>
            </a:pPr>
            <a:r>
              <a:rPr lang="en-US" altLang="en-US" dirty="0" smtClean="0">
                <a:latin typeface="Arial" charset="0"/>
              </a:rPr>
              <a:t>Raleigh, North Carolina</a:t>
            </a:r>
            <a:endParaRPr lang="en-US" altLang="en-US" dirty="0">
              <a:latin typeface="Arial" charset="0"/>
            </a:endParaRPr>
          </a:p>
        </p:txBody>
      </p:sp>
    </p:spTree>
    <p:extLst>
      <p:ext uri="{BB962C8B-B14F-4D97-AF65-F5344CB8AC3E}">
        <p14:creationId xmlns:p14="http://schemas.microsoft.com/office/powerpoint/2010/main" val="29903954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a:prstGeom prst="rect">
            <a:avLst/>
          </a:prstGeo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b="0">
                <a:solidFill>
                  <a:prstClr val="black">
                    <a:tint val="75000"/>
                  </a:prstClr>
                </a:solidFill>
                <a:latin typeface="Arial" charset="0"/>
              </a:defRPr>
            </a:lvl1pPr>
          </a:lstStyle>
          <a:p>
            <a:pPr fontAlgn="base">
              <a:spcBef>
                <a:spcPct val="0"/>
              </a:spcBef>
              <a:spcAft>
                <a:spcPct val="0"/>
              </a:spcAft>
              <a:defRPr/>
            </a:pPr>
            <a:r>
              <a:rPr lang="en-US" dirty="0" smtClean="0"/>
              <a:t>August 14-15</a:t>
            </a:r>
            <a:endParaRPr lang="en-US" dirty="0"/>
          </a:p>
        </p:txBody>
      </p:sp>
      <p:sp>
        <p:nvSpPr>
          <p:cNvPr id="10"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prstClr val="black">
                    <a:tint val="75000"/>
                  </a:prstClr>
                </a:solidFill>
                <a:latin typeface="Arial" charset="0"/>
              </a:defRPr>
            </a:lvl1pPr>
          </a:lstStyle>
          <a:p>
            <a:pPr fontAlgn="base">
              <a:spcBef>
                <a:spcPct val="0"/>
              </a:spcBef>
              <a:spcAft>
                <a:spcPct val="0"/>
              </a:spcAft>
              <a:defRPr/>
            </a:pPr>
            <a:r>
              <a:rPr lang="en-US" dirty="0" smtClean="0"/>
              <a:t>2019 Annual IFTA Business Meeting</a:t>
            </a:r>
            <a:endParaRPr lang="en-US" dirty="0"/>
          </a:p>
        </p:txBody>
      </p:sp>
      <p:sp>
        <p:nvSpPr>
          <p:cNvPr id="11"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fontAlgn="base">
              <a:spcBef>
                <a:spcPct val="0"/>
              </a:spcBef>
              <a:spcAft>
                <a:spcPct val="0"/>
              </a:spcAft>
              <a:defRPr/>
            </a:pPr>
            <a:r>
              <a:rPr lang="en-US" altLang="en-US" dirty="0" smtClean="0">
                <a:latin typeface="Arial" charset="0"/>
              </a:rPr>
              <a:t>Raleigh, North Carolina</a:t>
            </a:r>
            <a:endParaRPr lang="en-US" altLang="en-US" dirty="0">
              <a:latin typeface="Arial"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AndTx">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57200" y="3938588"/>
            <a:ext cx="4038600" cy="21875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4648200" y="1600200"/>
            <a:ext cx="4038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3"/>
          <p:cNvSpPr>
            <a:spLocks noGrp="1"/>
          </p:cNvSpPr>
          <p:nvPr>
            <p:ph type="dt" sz="half" idx="10"/>
          </p:nvPr>
        </p:nvSpPr>
        <p:spPr>
          <a:xfrm>
            <a:off x="457200" y="6356350"/>
            <a:ext cx="2133600" cy="365125"/>
          </a:xfrm>
          <a:prstGeom prst="rect">
            <a:avLst/>
          </a:prstGeom>
        </p:spPr>
        <p:txBody>
          <a:bodyPr vert="horz" lIns="91440" tIns="45720" rIns="91440" bIns="45720" rtlCol="0" anchor="ctr"/>
          <a:lstStyle>
            <a:lvl1pPr algn="l" eaLnBrk="1" hangingPunct="1">
              <a:defRPr sz="1200" b="0">
                <a:solidFill>
                  <a:prstClr val="black">
                    <a:tint val="75000"/>
                  </a:prstClr>
                </a:solidFill>
                <a:latin typeface="Arial" charset="0"/>
              </a:defRPr>
            </a:lvl1pPr>
          </a:lstStyle>
          <a:p>
            <a:pPr fontAlgn="base">
              <a:spcBef>
                <a:spcPct val="0"/>
              </a:spcBef>
              <a:spcAft>
                <a:spcPct val="0"/>
              </a:spcAft>
              <a:defRPr/>
            </a:pPr>
            <a:r>
              <a:rPr lang="en-US" dirty="0" smtClean="0"/>
              <a:t>August 14-15</a:t>
            </a:r>
            <a:endParaRPr lang="en-US" dirty="0"/>
          </a:p>
        </p:txBody>
      </p:sp>
      <p:sp>
        <p:nvSpPr>
          <p:cNvPr id="7" name="Footer Placeholder 4"/>
          <p:cNvSpPr>
            <a:spLocks noGrp="1"/>
          </p:cNvSpPr>
          <p:nvPr>
            <p:ph type="ftr" sz="quarter" idx="11"/>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prstClr val="black">
                    <a:tint val="75000"/>
                  </a:prstClr>
                </a:solidFill>
                <a:latin typeface="Arial" charset="0"/>
              </a:defRPr>
            </a:lvl1pPr>
          </a:lstStyle>
          <a:p>
            <a:pPr fontAlgn="base">
              <a:spcBef>
                <a:spcPct val="0"/>
              </a:spcBef>
              <a:spcAft>
                <a:spcPct val="0"/>
              </a:spcAft>
              <a:defRPr/>
            </a:pPr>
            <a:r>
              <a:rPr lang="en-US" dirty="0" smtClean="0"/>
              <a:t>2019 Annual IFTA Business Meeting</a:t>
            </a:r>
            <a:endParaRPr lang="en-US" dirty="0"/>
          </a:p>
        </p:txBody>
      </p:sp>
      <p:sp>
        <p:nvSpPr>
          <p:cNvPr id="8"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fontAlgn="base">
              <a:spcBef>
                <a:spcPct val="0"/>
              </a:spcBef>
              <a:spcAft>
                <a:spcPct val="0"/>
              </a:spcAft>
              <a:defRPr/>
            </a:pPr>
            <a:r>
              <a:rPr lang="en-US" altLang="en-US" dirty="0" smtClean="0">
                <a:latin typeface="Arial" charset="0"/>
              </a:rPr>
              <a:t>Raleigh, North Carolina</a:t>
            </a:r>
            <a:endParaRPr lang="en-US" altLang="en-US" dirty="0">
              <a:latin typeface="Arial" charset="0"/>
            </a:endParaRPr>
          </a:p>
        </p:txBody>
      </p:sp>
    </p:spTree>
    <p:extLst>
      <p:ext uri="{BB962C8B-B14F-4D97-AF65-F5344CB8AC3E}">
        <p14:creationId xmlns:p14="http://schemas.microsoft.com/office/powerpoint/2010/main" val="15560900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5" name="TextBox 4"/>
          <p:cNvSpPr txBox="1">
            <a:spLocks noChangeArrowheads="1"/>
          </p:cNvSpPr>
          <p:nvPr userDrawn="1"/>
        </p:nvSpPr>
        <p:spPr bwMode="auto">
          <a:xfrm>
            <a:off x="2895600" y="6508750"/>
            <a:ext cx="3048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0" hangingPunct="0">
              <a:defRPr/>
            </a:pPr>
            <a:r>
              <a:rPr lang="en-US" altLang="en-US" sz="1200" b="1" dirty="0" smtClean="0"/>
              <a:t>2019 Annual IFTA Business Meeting</a:t>
            </a:r>
            <a:endParaRPr lang="en-US" altLang="en-US" dirty="0" smtClean="0"/>
          </a:p>
        </p:txBody>
      </p:sp>
      <p:sp>
        <p:nvSpPr>
          <p:cNvPr id="6" name="Date Placeholder 3"/>
          <p:cNvSpPr txBox="1">
            <a:spLocks/>
          </p:cNvSpPr>
          <p:nvPr userDrawn="1"/>
        </p:nvSpPr>
        <p:spPr>
          <a:xfrm>
            <a:off x="457200" y="6419850"/>
            <a:ext cx="2133600" cy="365125"/>
          </a:xfrm>
          <a:prstGeom prst="rect">
            <a:avLst/>
          </a:prstGeom>
        </p:spPr>
        <p:txBody>
          <a:bodyPr anchor="ctr"/>
          <a:lstStyle>
            <a:defPPr>
              <a:defRPr lang="en-US"/>
            </a:defPPr>
            <a:lvl1pPr algn="l" rtl="0" eaLnBrk="1" fontAlgn="base" hangingPunct="1">
              <a:spcBef>
                <a:spcPct val="0"/>
              </a:spcBef>
              <a:spcAft>
                <a:spcPct val="0"/>
              </a:spcAft>
              <a:defRPr sz="1200" b="1" kern="1200">
                <a:solidFill>
                  <a:srgbClr val="3749F5"/>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defRPr/>
            </a:pPr>
            <a:r>
              <a:rPr lang="en-US" dirty="0" smtClean="0">
                <a:solidFill>
                  <a:schemeClr val="tx1"/>
                </a:solidFill>
              </a:rPr>
              <a:t>August 14-15</a:t>
            </a:r>
            <a:endParaRPr lang="en-US" dirty="0">
              <a:solidFill>
                <a:schemeClr val="tx1"/>
              </a:solidFill>
            </a:endParaRPr>
          </a:p>
        </p:txBody>
      </p:sp>
      <p:sp>
        <p:nvSpPr>
          <p:cNvPr id="7" name="Slide Number Placeholder 5"/>
          <p:cNvSpPr txBox="1">
            <a:spLocks/>
          </p:cNvSpPr>
          <p:nvPr userDrawn="1"/>
        </p:nvSpPr>
        <p:spPr>
          <a:xfrm>
            <a:off x="6734175" y="6461125"/>
            <a:ext cx="2133600" cy="365125"/>
          </a:xfrm>
          <a:prstGeom prst="rect">
            <a:avLst/>
          </a:prstGeom>
        </p:spPr>
        <p:txBody>
          <a:bodyPr anchor="ctr"/>
          <a:lstStyle>
            <a:defPPr>
              <a:defRPr lang="en-US"/>
            </a:defPPr>
            <a:lvl1pPr algn="r" rtl="0" eaLnBrk="1" fontAlgn="base" hangingPunct="1">
              <a:spcBef>
                <a:spcPct val="0"/>
              </a:spcBef>
              <a:spcAft>
                <a:spcPct val="0"/>
              </a:spcAft>
              <a:defRPr sz="1200" b="1" kern="1200" smtClean="0">
                <a:solidFill>
                  <a:srgbClr val="3749F5"/>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defRPr/>
            </a:pPr>
            <a:r>
              <a:rPr lang="en-US" altLang="en-US" dirty="0">
                <a:solidFill>
                  <a:schemeClr val="tx1"/>
                </a:solidFill>
              </a:rPr>
              <a:t>Raleigh, North Carolina</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b="0">
                <a:solidFill>
                  <a:prstClr val="black">
                    <a:tint val="75000"/>
                  </a:prstClr>
                </a:solidFill>
                <a:latin typeface="Arial" charset="0"/>
              </a:defRPr>
            </a:lvl1pPr>
          </a:lstStyle>
          <a:p>
            <a:pPr fontAlgn="base">
              <a:spcBef>
                <a:spcPct val="0"/>
              </a:spcBef>
              <a:spcAft>
                <a:spcPct val="0"/>
              </a:spcAft>
              <a:defRPr/>
            </a:pPr>
            <a:r>
              <a:rPr lang="en-US" dirty="0" smtClean="0"/>
              <a:t>August 14-15</a:t>
            </a:r>
            <a:endParaRPr lang="en-US" dirty="0"/>
          </a:p>
        </p:txBody>
      </p:sp>
      <p:sp>
        <p:nvSpPr>
          <p:cNvPr id="8"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prstClr val="black">
                    <a:tint val="75000"/>
                  </a:prstClr>
                </a:solidFill>
                <a:latin typeface="Arial" charset="0"/>
              </a:defRPr>
            </a:lvl1pPr>
          </a:lstStyle>
          <a:p>
            <a:pPr fontAlgn="base">
              <a:spcBef>
                <a:spcPct val="0"/>
              </a:spcBef>
              <a:spcAft>
                <a:spcPct val="0"/>
              </a:spcAft>
              <a:defRPr/>
            </a:pPr>
            <a:r>
              <a:rPr lang="en-US" dirty="0" smtClean="0"/>
              <a:t>2019 Annual IFTA Business Meeting</a:t>
            </a:r>
            <a:endParaRPr lang="en-US" dirty="0"/>
          </a:p>
        </p:txBody>
      </p:sp>
      <p:sp>
        <p:nvSpPr>
          <p:cNvPr id="9"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fontAlgn="base">
              <a:spcBef>
                <a:spcPct val="0"/>
              </a:spcBef>
              <a:spcAft>
                <a:spcPct val="0"/>
              </a:spcAft>
              <a:defRPr/>
            </a:pPr>
            <a:r>
              <a:rPr lang="en-US" altLang="en-US" dirty="0" smtClean="0">
                <a:latin typeface="Arial" charset="0"/>
              </a:rPr>
              <a:t>Raleigh, North Carolina</a:t>
            </a:r>
            <a:endParaRPr lang="en-US" altLang="en-US" dirty="0">
              <a:latin typeface="Arial" charset="0"/>
            </a:endParaRPr>
          </a:p>
        </p:txBody>
      </p:sp>
    </p:spTree>
    <p:extLst>
      <p:ext uri="{BB962C8B-B14F-4D97-AF65-F5344CB8AC3E}">
        <p14:creationId xmlns:p14="http://schemas.microsoft.com/office/powerpoint/2010/main" val="4105392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3"/>
          <p:cNvSpPr>
            <a:spLocks noGrp="1"/>
          </p:cNvSpPr>
          <p:nvPr>
            <p:ph type="dt" sz="half" idx="10"/>
          </p:nvPr>
        </p:nvSpPr>
        <p:spPr>
          <a:xfrm>
            <a:off x="457200" y="6356350"/>
            <a:ext cx="2133600" cy="365125"/>
          </a:xfrm>
          <a:prstGeom prst="rect">
            <a:avLst/>
          </a:prstGeom>
        </p:spPr>
        <p:txBody>
          <a:bodyPr vert="horz" lIns="91440" tIns="45720" rIns="91440" bIns="45720" rtlCol="0" anchor="ctr"/>
          <a:lstStyle>
            <a:lvl1pPr algn="l" eaLnBrk="1" hangingPunct="1">
              <a:defRPr sz="1200" b="0">
                <a:solidFill>
                  <a:prstClr val="black">
                    <a:tint val="75000"/>
                  </a:prstClr>
                </a:solidFill>
                <a:latin typeface="Arial" charset="0"/>
              </a:defRPr>
            </a:lvl1pPr>
          </a:lstStyle>
          <a:p>
            <a:pPr fontAlgn="base">
              <a:spcBef>
                <a:spcPct val="0"/>
              </a:spcBef>
              <a:spcAft>
                <a:spcPct val="0"/>
              </a:spcAft>
              <a:defRPr/>
            </a:pPr>
            <a:r>
              <a:rPr lang="en-US" dirty="0" smtClean="0"/>
              <a:t>August 14-15</a:t>
            </a:r>
            <a:endParaRPr lang="en-US" dirty="0"/>
          </a:p>
        </p:txBody>
      </p:sp>
      <p:sp>
        <p:nvSpPr>
          <p:cNvPr id="9"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prstClr val="black">
                    <a:tint val="75000"/>
                  </a:prstClr>
                </a:solidFill>
                <a:latin typeface="Arial" charset="0"/>
              </a:defRPr>
            </a:lvl1pPr>
          </a:lstStyle>
          <a:p>
            <a:pPr fontAlgn="base">
              <a:spcBef>
                <a:spcPct val="0"/>
              </a:spcBef>
              <a:spcAft>
                <a:spcPct val="0"/>
              </a:spcAft>
              <a:defRPr/>
            </a:pPr>
            <a:r>
              <a:rPr lang="en-US" dirty="0" smtClean="0"/>
              <a:t>2019 Annual IFTA Business Meeting</a:t>
            </a:r>
            <a:endParaRPr lang="en-US" dirty="0"/>
          </a:p>
        </p:txBody>
      </p:sp>
      <p:sp>
        <p:nvSpPr>
          <p:cNvPr id="10"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fontAlgn="base">
              <a:spcBef>
                <a:spcPct val="0"/>
              </a:spcBef>
              <a:spcAft>
                <a:spcPct val="0"/>
              </a:spcAft>
              <a:defRPr/>
            </a:pPr>
            <a:r>
              <a:rPr lang="en-US" altLang="en-US" dirty="0" smtClean="0">
                <a:latin typeface="Arial" charset="0"/>
              </a:rPr>
              <a:t>Raleigh, North Carolina</a:t>
            </a:r>
            <a:endParaRPr lang="en-US" altLang="en-US" dirty="0">
              <a:latin typeface="Arial" charset="0"/>
            </a:endParaRPr>
          </a:p>
        </p:txBody>
      </p:sp>
    </p:spTree>
    <p:extLst>
      <p:ext uri="{BB962C8B-B14F-4D97-AF65-F5344CB8AC3E}">
        <p14:creationId xmlns:p14="http://schemas.microsoft.com/office/powerpoint/2010/main" val="2080520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3"/>
          <p:cNvSpPr>
            <a:spLocks noGrp="1"/>
          </p:cNvSpPr>
          <p:nvPr>
            <p:ph type="dt" sz="half" idx="10"/>
          </p:nvPr>
        </p:nvSpPr>
        <p:spPr>
          <a:xfrm>
            <a:off x="457200" y="6356350"/>
            <a:ext cx="2133600" cy="365125"/>
          </a:xfrm>
          <a:prstGeom prst="rect">
            <a:avLst/>
          </a:prstGeom>
        </p:spPr>
        <p:txBody>
          <a:bodyPr vert="horz" lIns="91440" tIns="45720" rIns="91440" bIns="45720" rtlCol="0" anchor="ctr"/>
          <a:lstStyle>
            <a:lvl1pPr algn="l" eaLnBrk="1" hangingPunct="1">
              <a:defRPr sz="1200" b="0">
                <a:solidFill>
                  <a:prstClr val="black">
                    <a:tint val="75000"/>
                  </a:prstClr>
                </a:solidFill>
                <a:latin typeface="Arial" charset="0"/>
              </a:defRPr>
            </a:lvl1pPr>
          </a:lstStyle>
          <a:p>
            <a:pPr fontAlgn="base">
              <a:spcBef>
                <a:spcPct val="0"/>
              </a:spcBef>
              <a:spcAft>
                <a:spcPct val="0"/>
              </a:spcAft>
              <a:defRPr/>
            </a:pPr>
            <a:r>
              <a:rPr lang="en-US" dirty="0" smtClean="0"/>
              <a:t>August 14-15</a:t>
            </a:r>
            <a:endParaRPr lang="en-US" dirty="0"/>
          </a:p>
        </p:txBody>
      </p:sp>
      <p:sp>
        <p:nvSpPr>
          <p:cNvPr id="11" name="Footer Placeholder 4"/>
          <p:cNvSpPr>
            <a:spLocks noGrp="1"/>
          </p:cNvSpPr>
          <p:nvPr>
            <p:ph type="ftr" sz="quarter" idx="11"/>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prstClr val="black">
                    <a:tint val="75000"/>
                  </a:prstClr>
                </a:solidFill>
                <a:latin typeface="Arial" charset="0"/>
              </a:defRPr>
            </a:lvl1pPr>
          </a:lstStyle>
          <a:p>
            <a:pPr fontAlgn="base">
              <a:spcBef>
                <a:spcPct val="0"/>
              </a:spcBef>
              <a:spcAft>
                <a:spcPct val="0"/>
              </a:spcAft>
              <a:defRPr/>
            </a:pPr>
            <a:r>
              <a:rPr lang="en-US" dirty="0" smtClean="0"/>
              <a:t>2019 Annual IFTA Business Meeting</a:t>
            </a:r>
            <a:endParaRPr lang="en-US" dirty="0"/>
          </a:p>
        </p:txBody>
      </p:sp>
      <p:sp>
        <p:nvSpPr>
          <p:cNvPr id="12"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fontAlgn="base">
              <a:spcBef>
                <a:spcPct val="0"/>
              </a:spcBef>
              <a:spcAft>
                <a:spcPct val="0"/>
              </a:spcAft>
              <a:defRPr/>
            </a:pPr>
            <a:r>
              <a:rPr lang="en-US" altLang="en-US" dirty="0" smtClean="0">
                <a:latin typeface="Arial" charset="0"/>
              </a:rPr>
              <a:t>Raleigh, North Carolina</a:t>
            </a:r>
            <a:endParaRPr lang="en-US" altLang="en-US" dirty="0">
              <a:latin typeface="Arial" charset="0"/>
            </a:endParaRPr>
          </a:p>
        </p:txBody>
      </p:sp>
    </p:spTree>
    <p:extLst>
      <p:ext uri="{BB962C8B-B14F-4D97-AF65-F5344CB8AC3E}">
        <p14:creationId xmlns:p14="http://schemas.microsoft.com/office/powerpoint/2010/main" val="34830677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3"/>
          <p:cNvSpPr>
            <a:spLocks noGrp="1"/>
          </p:cNvSpPr>
          <p:nvPr>
            <p:ph type="dt" sz="half" idx="10"/>
          </p:nvPr>
        </p:nvSpPr>
        <p:spPr>
          <a:xfrm>
            <a:off x="457200" y="6356350"/>
            <a:ext cx="2133600" cy="365125"/>
          </a:xfrm>
          <a:prstGeom prst="rect">
            <a:avLst/>
          </a:prstGeom>
        </p:spPr>
        <p:txBody>
          <a:bodyPr vert="horz" lIns="91440" tIns="45720" rIns="91440" bIns="45720" rtlCol="0" anchor="ctr"/>
          <a:lstStyle>
            <a:lvl1pPr algn="l" eaLnBrk="1" hangingPunct="1">
              <a:defRPr sz="1200" b="0">
                <a:solidFill>
                  <a:prstClr val="black">
                    <a:tint val="75000"/>
                  </a:prstClr>
                </a:solidFill>
                <a:latin typeface="Arial" charset="0"/>
              </a:defRPr>
            </a:lvl1pPr>
          </a:lstStyle>
          <a:p>
            <a:pPr fontAlgn="base">
              <a:spcBef>
                <a:spcPct val="0"/>
              </a:spcBef>
              <a:spcAft>
                <a:spcPct val="0"/>
              </a:spcAft>
              <a:defRPr/>
            </a:pPr>
            <a:r>
              <a:rPr lang="en-US" dirty="0" smtClean="0"/>
              <a:t>August 14-15</a:t>
            </a:r>
            <a:endParaRPr lang="en-US" dirty="0"/>
          </a:p>
        </p:txBody>
      </p:sp>
      <p:sp>
        <p:nvSpPr>
          <p:cNvPr id="9"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prstClr val="black">
                    <a:tint val="75000"/>
                  </a:prstClr>
                </a:solidFill>
                <a:latin typeface="Arial" charset="0"/>
              </a:defRPr>
            </a:lvl1pPr>
          </a:lstStyle>
          <a:p>
            <a:pPr fontAlgn="base">
              <a:spcBef>
                <a:spcPct val="0"/>
              </a:spcBef>
              <a:spcAft>
                <a:spcPct val="0"/>
              </a:spcAft>
              <a:defRPr/>
            </a:pPr>
            <a:r>
              <a:rPr lang="en-US" dirty="0" smtClean="0"/>
              <a:t>2019 Annual IFTA Business Meeting</a:t>
            </a:r>
            <a:endParaRPr lang="en-US" dirty="0"/>
          </a:p>
        </p:txBody>
      </p:sp>
      <p:sp>
        <p:nvSpPr>
          <p:cNvPr id="10"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fontAlgn="base">
              <a:spcBef>
                <a:spcPct val="0"/>
              </a:spcBef>
              <a:spcAft>
                <a:spcPct val="0"/>
              </a:spcAft>
              <a:defRPr/>
            </a:pPr>
            <a:r>
              <a:rPr lang="en-US" altLang="en-US" dirty="0" smtClean="0">
                <a:latin typeface="Arial" charset="0"/>
              </a:rPr>
              <a:t>Raleigh, North Carolina</a:t>
            </a:r>
            <a:endParaRPr lang="en-US" altLang="en-US" dirty="0">
              <a:latin typeface="Arial" charset="0"/>
            </a:endParaRPr>
          </a:p>
        </p:txBody>
      </p:sp>
    </p:spTree>
    <p:extLst>
      <p:ext uri="{BB962C8B-B14F-4D97-AF65-F5344CB8AC3E}">
        <p14:creationId xmlns:p14="http://schemas.microsoft.com/office/powerpoint/2010/main" val="3552168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b="0">
                <a:solidFill>
                  <a:prstClr val="black">
                    <a:tint val="75000"/>
                  </a:prstClr>
                </a:solidFill>
                <a:latin typeface="Arial" charset="0"/>
              </a:defRPr>
            </a:lvl1pPr>
          </a:lstStyle>
          <a:p>
            <a:pPr fontAlgn="base">
              <a:spcBef>
                <a:spcPct val="0"/>
              </a:spcBef>
              <a:spcAft>
                <a:spcPct val="0"/>
              </a:spcAft>
              <a:defRPr/>
            </a:pPr>
            <a:r>
              <a:rPr lang="en-US" dirty="0" smtClean="0"/>
              <a:t>August 14-15</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prstClr val="black">
                    <a:tint val="75000"/>
                  </a:prstClr>
                </a:solidFill>
                <a:latin typeface="Arial" charset="0"/>
              </a:defRPr>
            </a:lvl1pPr>
          </a:lstStyle>
          <a:p>
            <a:pPr fontAlgn="base">
              <a:spcBef>
                <a:spcPct val="0"/>
              </a:spcBef>
              <a:spcAft>
                <a:spcPct val="0"/>
              </a:spcAft>
              <a:defRPr/>
            </a:pPr>
            <a:r>
              <a:rPr lang="en-US" dirty="0" smtClean="0"/>
              <a:t>2019 Annual IFTA Business Meeting</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fontAlgn="base">
              <a:spcBef>
                <a:spcPct val="0"/>
              </a:spcBef>
              <a:spcAft>
                <a:spcPct val="0"/>
              </a:spcAft>
              <a:defRPr/>
            </a:pPr>
            <a:r>
              <a:rPr lang="en-US" altLang="en-US" dirty="0" smtClean="0">
                <a:latin typeface="Arial" charset="0"/>
              </a:rPr>
              <a:t>Raleigh, North Carolina</a:t>
            </a:r>
            <a:endParaRPr lang="en-US" altLang="en-US" dirty="0">
              <a:latin typeface="Arial" charset="0"/>
            </a:endParaRPr>
          </a:p>
        </p:txBody>
      </p:sp>
    </p:spTree>
    <p:extLst>
      <p:ext uri="{BB962C8B-B14F-4D97-AF65-F5344CB8AC3E}">
        <p14:creationId xmlns:p14="http://schemas.microsoft.com/office/powerpoint/2010/main" val="766452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b="0">
                <a:solidFill>
                  <a:prstClr val="black">
                    <a:tint val="75000"/>
                  </a:prstClr>
                </a:solidFill>
                <a:latin typeface="Arial" charset="0"/>
              </a:defRPr>
            </a:lvl1pPr>
          </a:lstStyle>
          <a:p>
            <a:pPr fontAlgn="base">
              <a:spcBef>
                <a:spcPct val="0"/>
              </a:spcBef>
              <a:spcAft>
                <a:spcPct val="0"/>
              </a:spcAft>
              <a:defRPr/>
            </a:pPr>
            <a:r>
              <a:rPr lang="en-US" dirty="0" smtClean="0"/>
              <a:t>August 14-15</a:t>
            </a:r>
            <a:endParaRPr lang="en-US" dirty="0"/>
          </a:p>
        </p:txBody>
      </p:sp>
      <p:sp>
        <p:nvSpPr>
          <p:cNvPr id="4"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prstClr val="black">
                    <a:tint val="75000"/>
                  </a:prstClr>
                </a:solidFill>
                <a:latin typeface="Arial" charset="0"/>
              </a:defRPr>
            </a:lvl1pPr>
          </a:lstStyle>
          <a:p>
            <a:pPr fontAlgn="base">
              <a:spcBef>
                <a:spcPct val="0"/>
              </a:spcBef>
              <a:spcAft>
                <a:spcPct val="0"/>
              </a:spcAft>
              <a:defRPr/>
            </a:pPr>
            <a:r>
              <a:rPr lang="en-US" dirty="0" smtClean="0"/>
              <a:t>2019 Annual IFTA Business Meeting</a:t>
            </a:r>
            <a:endParaRPr lang="en-US" dirty="0"/>
          </a:p>
        </p:txBody>
      </p:sp>
      <p:sp>
        <p:nvSpPr>
          <p:cNvPr id="5"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fontAlgn="base">
              <a:spcBef>
                <a:spcPct val="0"/>
              </a:spcBef>
              <a:spcAft>
                <a:spcPct val="0"/>
              </a:spcAft>
              <a:defRPr/>
            </a:pPr>
            <a:r>
              <a:rPr lang="en-US" altLang="en-US" dirty="0" smtClean="0">
                <a:latin typeface="Arial" charset="0"/>
              </a:rPr>
              <a:t>Raleigh, North Carolina</a:t>
            </a:r>
            <a:endParaRPr lang="en-US" altLang="en-US" dirty="0">
              <a:latin typeface="Arial" charset="0"/>
            </a:endParaRPr>
          </a:p>
        </p:txBody>
      </p:sp>
    </p:spTree>
    <p:extLst>
      <p:ext uri="{BB962C8B-B14F-4D97-AF65-F5344CB8AC3E}">
        <p14:creationId xmlns:p14="http://schemas.microsoft.com/office/powerpoint/2010/main" val="86741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b="0">
                <a:solidFill>
                  <a:prstClr val="black">
                    <a:tint val="75000"/>
                  </a:prstClr>
                </a:solidFill>
                <a:latin typeface="Arial" charset="0"/>
              </a:defRPr>
            </a:lvl1pPr>
          </a:lstStyle>
          <a:p>
            <a:pPr fontAlgn="base">
              <a:spcBef>
                <a:spcPct val="0"/>
              </a:spcBef>
              <a:spcAft>
                <a:spcPct val="0"/>
              </a:spcAft>
              <a:defRPr/>
            </a:pPr>
            <a:r>
              <a:rPr lang="en-US" dirty="0" smtClean="0"/>
              <a:t>August 14-15</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prstClr val="black">
                    <a:tint val="75000"/>
                  </a:prstClr>
                </a:solidFill>
                <a:latin typeface="Arial" charset="0"/>
              </a:defRPr>
            </a:lvl1pPr>
          </a:lstStyle>
          <a:p>
            <a:pPr fontAlgn="base">
              <a:spcBef>
                <a:spcPct val="0"/>
              </a:spcBef>
              <a:spcAft>
                <a:spcPct val="0"/>
              </a:spcAft>
              <a:defRPr/>
            </a:pPr>
            <a:r>
              <a:rPr lang="en-US" dirty="0" smtClean="0"/>
              <a:t>2019 Annual IFTA Business Meeting</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fontAlgn="base">
              <a:spcBef>
                <a:spcPct val="0"/>
              </a:spcBef>
              <a:spcAft>
                <a:spcPct val="0"/>
              </a:spcAft>
              <a:defRPr/>
            </a:pPr>
            <a:r>
              <a:rPr lang="en-US" altLang="en-US" dirty="0" smtClean="0">
                <a:latin typeface="Arial" charset="0"/>
              </a:rPr>
              <a:t>Raleigh, North Carolina</a:t>
            </a:r>
            <a:endParaRPr lang="en-US" altLang="en-US" dirty="0">
              <a:latin typeface="Arial" charset="0"/>
            </a:endParaRPr>
          </a:p>
        </p:txBody>
      </p:sp>
    </p:spTree>
    <p:extLst>
      <p:ext uri="{BB962C8B-B14F-4D97-AF65-F5344CB8AC3E}">
        <p14:creationId xmlns:p14="http://schemas.microsoft.com/office/powerpoint/2010/main" val="4062621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blackWhite">
      <p:bgPr>
        <a:solidFill>
          <a:srgbClr val="F2F2F2"/>
        </a:solidFill>
        <a:effectLst/>
      </p:bgPr>
    </p:bg>
    <p:spTree>
      <p:nvGrpSpPr>
        <p:cNvPr id="1" name=""/>
        <p:cNvGrpSpPr/>
        <p:nvPr/>
      </p:nvGrpSpPr>
      <p:grpSpPr>
        <a:xfrm>
          <a:off x="0" y="0"/>
          <a:ext cx="0" cy="0"/>
          <a:chOff x="0" y="0"/>
          <a:chExt cx="0" cy="0"/>
        </a:xfrm>
      </p:grpSpPr>
      <p:sp>
        <p:nvSpPr>
          <p:cNvPr id="2050" name="Text Placeholder 2"/>
          <p:cNvSpPr>
            <a:spLocks noGrp="1"/>
          </p:cNvSpPr>
          <p:nvPr>
            <p:ph type="body" idx="1"/>
          </p:nvPr>
        </p:nvSpPr>
        <p:spPr bwMode="auto">
          <a:xfrm>
            <a:off x="457200" y="2093913"/>
            <a:ext cx="8229600" cy="400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b="0">
                <a:solidFill>
                  <a:prstClr val="black">
                    <a:tint val="75000"/>
                  </a:prstClr>
                </a:solidFill>
                <a:latin typeface="Arial" charset="0"/>
              </a:defRPr>
            </a:lvl1pPr>
          </a:lstStyle>
          <a:p>
            <a:pPr fontAlgn="base">
              <a:spcBef>
                <a:spcPct val="0"/>
              </a:spcBef>
              <a:spcAft>
                <a:spcPct val="0"/>
              </a:spcAft>
              <a:defRPr/>
            </a:pPr>
            <a:r>
              <a:rPr lang="en-US" dirty="0" smtClean="0"/>
              <a:t>August 14-15</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prstClr val="black">
                    <a:tint val="75000"/>
                  </a:prstClr>
                </a:solidFill>
                <a:latin typeface="Arial" charset="0"/>
              </a:defRPr>
            </a:lvl1pPr>
          </a:lstStyle>
          <a:p>
            <a:pPr fontAlgn="base">
              <a:spcBef>
                <a:spcPct val="0"/>
              </a:spcBef>
              <a:spcAft>
                <a:spcPct val="0"/>
              </a:spcAft>
              <a:defRPr/>
            </a:pPr>
            <a:r>
              <a:rPr lang="en-US" dirty="0" smtClean="0"/>
              <a:t>2019 Annual IFTA Business Meeting</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fontAlgn="base">
              <a:spcBef>
                <a:spcPct val="0"/>
              </a:spcBef>
              <a:spcAft>
                <a:spcPct val="0"/>
              </a:spcAft>
              <a:defRPr/>
            </a:pPr>
            <a:r>
              <a:rPr lang="en-US" altLang="en-US" dirty="0" smtClean="0">
                <a:latin typeface="Arial" charset="0"/>
              </a:rPr>
              <a:t>Raleigh, North Carolina</a:t>
            </a:r>
            <a:endParaRPr lang="en-US" altLang="en-US" dirty="0">
              <a:latin typeface="Arial" charset="0"/>
            </a:endParaRPr>
          </a:p>
        </p:txBody>
      </p:sp>
      <p:pic>
        <p:nvPicPr>
          <p:cNvPr id="2054" name="Picture 7" descr="iftalogowatermark"/>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3352800" cy="1136650"/>
          </a:xfrm>
          <a:prstGeom prst="rect">
            <a:avLst/>
          </a:prstGeom>
          <a:blipFill dpi="0" rotWithShape="1">
            <a:blip r:embed="rId14">
              <a:duotone>
                <a:srgbClr val="000080"/>
                <a:srgbClr val="FFFFFF"/>
              </a:duotone>
            </a:blip>
            <a:srcRect/>
            <a:tile tx="0" ty="0" sx="100000" sy="100000" flip="none" algn="tl"/>
          </a:blipFill>
          <a:ln>
            <a:noFill/>
          </a:ln>
          <a:effectLst/>
          <a:extLs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2055" name="Picture 8" descr="IFTA"/>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3429000" y="152400"/>
            <a:ext cx="5575300" cy="409575"/>
          </a:xfrm>
          <a:prstGeom prst="rect">
            <a:avLst/>
          </a:prstGeom>
          <a:noFill/>
          <a:ln>
            <a:noFill/>
          </a:ln>
          <a:extLst>
            <a:ext uri="{909E8E84-426E-40DD-AFC4-6F175D3DCCD1}">
              <a14:hiddenFill xmlns:a14="http://schemas.microsoft.com/office/drawing/2010/main">
                <a:solidFill>
                  <a:srgbClr val="CCEC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89804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lumMod val="95000"/>
          </a:schemeClr>
        </a:solidFill>
        <a:effectLst/>
      </p:bgPr>
    </p:bg>
    <p:spTree>
      <p:nvGrpSpPr>
        <p:cNvPr id="1" name=""/>
        <p:cNvGrpSpPr/>
        <p:nvPr/>
      </p:nvGrpSpPr>
      <p:grpSpPr>
        <a:xfrm>
          <a:off x="0" y="0"/>
          <a:ext cx="0" cy="0"/>
          <a:chOff x="0" y="0"/>
          <a:chExt cx="0" cy="0"/>
        </a:xfrm>
      </p:grpSpPr>
      <p:sp>
        <p:nvSpPr>
          <p:cNvPr id="2051" name="Text Placeholder 2"/>
          <p:cNvSpPr>
            <a:spLocks noGrp="1"/>
          </p:cNvSpPr>
          <p:nvPr>
            <p:ph type="body" idx="1"/>
          </p:nvPr>
        </p:nvSpPr>
        <p:spPr bwMode="auto">
          <a:xfrm>
            <a:off x="457200" y="2094549"/>
            <a:ext cx="8229600" cy="4001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b="0">
                <a:solidFill>
                  <a:schemeClr val="tx1">
                    <a:tint val="75000"/>
                  </a:schemeClr>
                </a:solidFill>
                <a:latin typeface="Arial" charset="0"/>
              </a:defRPr>
            </a:lvl1pPr>
          </a:lstStyle>
          <a:p>
            <a:pPr fontAlgn="base">
              <a:spcBef>
                <a:spcPct val="0"/>
              </a:spcBef>
              <a:spcAft>
                <a:spcPct val="0"/>
              </a:spcAft>
              <a:defRPr/>
            </a:pPr>
            <a:r>
              <a:rPr lang="en-US" smtClean="0"/>
              <a:t>August 15-16</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defRPr>
            </a:lvl1pPr>
          </a:lstStyle>
          <a:p>
            <a:pPr fontAlgn="base">
              <a:spcBef>
                <a:spcPct val="0"/>
              </a:spcBef>
              <a:spcAft>
                <a:spcPct val="0"/>
              </a:spcAft>
              <a:defRPr/>
            </a:pPr>
            <a:r>
              <a:rPr lang="en-US" smtClean="0"/>
              <a:t>2018 Annual Business Meeting</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fontAlgn="base">
              <a:spcBef>
                <a:spcPct val="0"/>
              </a:spcBef>
              <a:spcAft>
                <a:spcPct val="0"/>
              </a:spcAft>
              <a:defRPr/>
            </a:pPr>
            <a:r>
              <a:rPr lang="en-US" altLang="en-US" smtClean="0">
                <a:latin typeface="Arial" charset="0"/>
              </a:rPr>
              <a:t>Tempe, Arizona</a:t>
            </a:r>
            <a:endParaRPr lang="en-US" altLang="en-US">
              <a:latin typeface="Arial" charset="0"/>
            </a:endParaRPr>
          </a:p>
        </p:txBody>
      </p:sp>
      <p:pic>
        <p:nvPicPr>
          <p:cNvPr id="7" name="Picture 7" descr="iftalogowatermark"/>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3352800" cy="1136650"/>
          </a:xfrm>
          <a:prstGeom prst="rect">
            <a:avLst/>
          </a:prstGeom>
          <a:blipFill dpi="0" rotWithShape="1">
            <a:blip r:embed="rId14">
              <a:duotone>
                <a:srgbClr val="000080"/>
                <a:srgbClr val="FFFFFF"/>
              </a:duotone>
            </a:blip>
            <a:srcRect/>
            <a:tile tx="0" ty="0" sx="100000" sy="100000" flip="none" algn="tl"/>
          </a:blipFill>
          <a:ln>
            <a:noFill/>
          </a:ln>
          <a:effectLst/>
          <a:extLs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Tree>
    <p:extLst>
      <p:ext uri="{BB962C8B-B14F-4D97-AF65-F5344CB8AC3E}">
        <p14:creationId xmlns:p14="http://schemas.microsoft.com/office/powerpoint/2010/main" val="2138258371"/>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Lst>
  <p:timing>
    <p:tnLst>
      <p:par>
        <p:cTn id="1" dur="indefinite" restart="never" nodeType="tmRoot"/>
      </p:par>
    </p:tnLst>
  </p:timing>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5.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1.xml"/></Relationships>
</file>

<file path=ppt/slides/_rels/slide16.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1.xml"/></Relationships>
</file>

<file path=ppt/slides/_rels/slide17.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1.xml"/></Relationships>
</file>

<file path=ppt/slides/_rels/slide1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21.xml"/></Relationships>
</file>

<file path=ppt/slides/_rels/slide19.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hyperlink" Target="http://www.iftach.org/" TargetMode="Externa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0.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9.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0.xml"/><Relationship Id="rId1" Type="http://schemas.openxmlformats.org/officeDocument/2006/relationships/vmlDrawing" Target="../drawings/vmlDrawing1.vml"/><Relationship Id="rId5" Type="http://schemas.openxmlformats.org/officeDocument/2006/relationships/image" Target="../media/image14.png"/><Relationship Id="rId4" Type="http://schemas.openxmlformats.org/officeDocument/2006/relationships/image" Target="../media/image13.wm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342900" y="1066800"/>
            <a:ext cx="8458200" cy="1331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defRPr/>
            </a:pPr>
            <a:r>
              <a:rPr lang="en-US" sz="6000" b="1" dirty="0">
                <a:solidFill>
                  <a:prstClr val="black"/>
                </a:solidFill>
                <a:effectLst>
                  <a:outerShdw blurRad="38100" dist="38100" dir="2700000" algn="tl">
                    <a:srgbClr val="000000">
                      <a:alpha val="43137"/>
                    </a:srgbClr>
                  </a:outerShdw>
                </a:effectLst>
                <a:latin typeface="Times New Roman" pitchFamily="18" charset="0"/>
              </a:rPr>
              <a:t>Pre Meeting Session</a:t>
            </a:r>
          </a:p>
        </p:txBody>
      </p:sp>
      <p:pic>
        <p:nvPicPr>
          <p:cNvPr id="23558"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61938" y="2667000"/>
            <a:ext cx="3048000" cy="165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9" name="Rectangle 5"/>
          <p:cNvSpPr>
            <a:spLocks noChangeArrowheads="1"/>
          </p:cNvSpPr>
          <p:nvPr/>
        </p:nvSpPr>
        <p:spPr bwMode="auto">
          <a:xfrm>
            <a:off x="3810000" y="3676650"/>
            <a:ext cx="4840288" cy="2667000"/>
          </a:xfrm>
          <a:prstGeom prst="rect">
            <a:avLst/>
          </a:prstGeom>
          <a:noFill/>
          <a:ln>
            <a:noFill/>
          </a:ln>
        </p:spPr>
        <p:txBody>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fontAlgn="base" hangingPunct="1">
              <a:lnSpc>
                <a:spcPct val="90000"/>
              </a:lnSpc>
              <a:spcAft>
                <a:spcPct val="0"/>
              </a:spcAft>
              <a:buFontTx/>
              <a:buNone/>
            </a:pPr>
            <a:r>
              <a:rPr lang="en-US" altLang="en-US" sz="2400" b="1" dirty="0">
                <a:solidFill>
                  <a:prstClr val="black"/>
                </a:solidFill>
                <a:latin typeface="Times New Roman" pitchFamily="18" charset="0"/>
              </a:rPr>
              <a:t>August </a:t>
            </a:r>
            <a:r>
              <a:rPr lang="en-US" altLang="en-US" sz="2400" b="1" dirty="0" smtClean="0">
                <a:solidFill>
                  <a:prstClr val="black"/>
                </a:solidFill>
                <a:latin typeface="Times New Roman" pitchFamily="18" charset="0"/>
              </a:rPr>
              <a:t>14, 2019</a:t>
            </a:r>
            <a:endParaRPr lang="en-US" altLang="en-US" sz="2400" b="1" dirty="0">
              <a:solidFill>
                <a:prstClr val="black"/>
              </a:solidFill>
              <a:latin typeface="Times New Roman" pitchFamily="18" charset="0"/>
            </a:endParaRPr>
          </a:p>
          <a:p>
            <a:pPr algn="ctr" eaLnBrk="1" fontAlgn="base" hangingPunct="1">
              <a:lnSpc>
                <a:spcPct val="90000"/>
              </a:lnSpc>
              <a:spcAft>
                <a:spcPct val="0"/>
              </a:spcAft>
              <a:buFontTx/>
              <a:buNone/>
            </a:pPr>
            <a:endParaRPr lang="en-US" altLang="en-US" sz="1400" b="1" dirty="0">
              <a:solidFill>
                <a:prstClr val="black"/>
              </a:solidFill>
              <a:latin typeface="Times New Roman" pitchFamily="18" charset="0"/>
            </a:endParaRPr>
          </a:p>
          <a:p>
            <a:pPr algn="ctr" eaLnBrk="1" fontAlgn="base" hangingPunct="1">
              <a:lnSpc>
                <a:spcPct val="90000"/>
              </a:lnSpc>
              <a:spcAft>
                <a:spcPct val="0"/>
              </a:spcAft>
              <a:buFontTx/>
              <a:buNone/>
            </a:pPr>
            <a:r>
              <a:rPr lang="en-US" altLang="en-US" sz="2000" dirty="0">
                <a:solidFill>
                  <a:prstClr val="black"/>
                </a:solidFill>
                <a:latin typeface="Times New Roman" pitchFamily="18" charset="0"/>
              </a:rPr>
              <a:t>Trent Knoles (IL) </a:t>
            </a:r>
          </a:p>
          <a:p>
            <a:pPr algn="ctr" eaLnBrk="1" fontAlgn="base" hangingPunct="1">
              <a:lnSpc>
                <a:spcPct val="90000"/>
              </a:lnSpc>
              <a:spcAft>
                <a:spcPct val="0"/>
              </a:spcAft>
              <a:buFontTx/>
              <a:buNone/>
            </a:pPr>
            <a:r>
              <a:rPr lang="en-US" altLang="en-US" sz="2000" dirty="0">
                <a:solidFill>
                  <a:prstClr val="black"/>
                </a:solidFill>
                <a:latin typeface="Times New Roman" pitchFamily="18" charset="0"/>
              </a:rPr>
              <a:t>IFTA, Inc. Board of Trustees</a:t>
            </a:r>
          </a:p>
          <a:p>
            <a:pPr algn="ctr" eaLnBrk="1" fontAlgn="base" hangingPunct="1">
              <a:lnSpc>
                <a:spcPct val="90000"/>
              </a:lnSpc>
              <a:spcAft>
                <a:spcPct val="0"/>
              </a:spcAft>
              <a:buFontTx/>
              <a:buNone/>
            </a:pPr>
            <a:r>
              <a:rPr lang="en-US" altLang="en-US" sz="2000" dirty="0" smtClean="0">
                <a:solidFill>
                  <a:prstClr val="black"/>
                </a:solidFill>
                <a:latin typeface="Times New Roman" pitchFamily="18" charset="0"/>
              </a:rPr>
              <a:t>Craig Lyon (SK)</a:t>
            </a:r>
          </a:p>
          <a:p>
            <a:pPr algn="ctr" eaLnBrk="1" fontAlgn="base" hangingPunct="1">
              <a:lnSpc>
                <a:spcPct val="90000"/>
              </a:lnSpc>
              <a:spcAft>
                <a:spcPct val="0"/>
              </a:spcAft>
              <a:buFontTx/>
              <a:buNone/>
            </a:pPr>
            <a:r>
              <a:rPr lang="en-US" altLang="en-US" sz="2000" dirty="0" smtClean="0">
                <a:solidFill>
                  <a:prstClr val="black"/>
                </a:solidFill>
                <a:latin typeface="Times New Roman" pitchFamily="18" charset="0"/>
              </a:rPr>
              <a:t>IFTA, Inc. Board of Trustees</a:t>
            </a:r>
            <a:endParaRPr lang="en-US" altLang="en-US" sz="2000" dirty="0">
              <a:solidFill>
                <a:prstClr val="black"/>
              </a:solidFill>
              <a:latin typeface="Times New Roman" pitchFamily="18" charset="0"/>
            </a:endParaRPr>
          </a:p>
        </p:txBody>
      </p:sp>
    </p:spTree>
    <p:extLst>
      <p:ext uri="{BB962C8B-B14F-4D97-AF65-F5344CB8AC3E}">
        <p14:creationId xmlns:p14="http://schemas.microsoft.com/office/powerpoint/2010/main" val="1113078434"/>
      </p:ext>
    </p:extLst>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body" idx="4294967295"/>
          </p:nvPr>
        </p:nvSpPr>
        <p:spPr>
          <a:xfrm>
            <a:off x="0" y="2286000"/>
            <a:ext cx="6629400" cy="2895600"/>
          </a:xfrm>
        </p:spPr>
        <p:txBody>
          <a:bodyPr/>
          <a:lstStyle/>
          <a:p>
            <a:pPr>
              <a:buClr>
                <a:schemeClr val="tx1"/>
              </a:buClr>
              <a:buFont typeface="Wingdings" pitchFamily="2" charset="2"/>
              <a:buChar char="ü"/>
            </a:pPr>
            <a:r>
              <a:rPr lang="en-US" altLang="en-US" sz="3600" smtClean="0"/>
              <a:t>Fewer taxpayers</a:t>
            </a:r>
          </a:p>
          <a:p>
            <a:pPr>
              <a:buClr>
                <a:schemeClr val="tx1"/>
              </a:buClr>
              <a:buFont typeface="Wingdings" pitchFamily="2" charset="2"/>
              <a:buChar char="ü"/>
            </a:pPr>
            <a:r>
              <a:rPr lang="en-US" altLang="en-US" sz="3600" smtClean="0"/>
              <a:t>Lower administrative costs</a:t>
            </a:r>
          </a:p>
          <a:p>
            <a:pPr>
              <a:buClr>
                <a:schemeClr val="tx1"/>
              </a:buClr>
              <a:buFont typeface="Wingdings" pitchFamily="2" charset="2"/>
              <a:buChar char="ü"/>
            </a:pPr>
            <a:r>
              <a:rPr lang="en-US" altLang="en-US" sz="3600" smtClean="0"/>
              <a:t>Increased audit coverage</a:t>
            </a:r>
          </a:p>
          <a:p>
            <a:pPr>
              <a:buClr>
                <a:schemeClr val="tx1"/>
              </a:buClr>
              <a:buFont typeface="Wingdings" pitchFamily="2" charset="2"/>
              <a:buChar char="ü"/>
            </a:pPr>
            <a:r>
              <a:rPr lang="en-US" altLang="en-US" sz="3600" smtClean="0"/>
              <a:t>Increased enforcement</a:t>
            </a:r>
          </a:p>
        </p:txBody>
      </p:sp>
      <p:sp>
        <p:nvSpPr>
          <p:cNvPr id="3" name="Rectangle 2"/>
          <p:cNvSpPr/>
          <p:nvPr/>
        </p:nvSpPr>
        <p:spPr>
          <a:xfrm>
            <a:off x="-46336" y="1066800"/>
            <a:ext cx="9289723" cy="923330"/>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5400" b="1" spc="50" dirty="0">
                <a:ln w="11430"/>
                <a:solidFill>
                  <a:srgbClr val="000000"/>
                </a:solidFill>
                <a:effectLst>
                  <a:outerShdw blurRad="76200" dist="50800" dir="5400000" algn="tl" rotWithShape="0">
                    <a:srgbClr val="000000">
                      <a:alpha val="65000"/>
                    </a:srgbClr>
                  </a:outerShdw>
                </a:effectLst>
              </a:rPr>
              <a:t>Benefits to the Jurisdiction</a:t>
            </a:r>
          </a:p>
        </p:txBody>
      </p:sp>
      <p:sp>
        <p:nvSpPr>
          <p:cNvPr id="4" name="Date Placeholder 3"/>
          <p:cNvSpPr>
            <a:spLocks noGrp="1"/>
          </p:cNvSpPr>
          <p:nvPr>
            <p:ph type="dt" sz="half" idx="4294967295"/>
          </p:nvPr>
        </p:nvSpPr>
        <p:spPr>
          <a:xfrm>
            <a:off x="457200" y="6356350"/>
            <a:ext cx="2133600" cy="365125"/>
          </a:xfrm>
          <a:prstGeom prst="rect">
            <a:avLst/>
          </a:prstGeom>
        </p:spPr>
        <p:txBody>
          <a:bodyPr vert="horz" lIns="91440" tIns="45720" rIns="91440" bIns="45720" rtlCol="0" anchor="ctr"/>
          <a:lstStyle>
            <a:lvl1pPr algn="l" eaLnBrk="1" hangingPunct="1">
              <a:defRPr sz="1200" b="0">
                <a:solidFill>
                  <a:prstClr val="black">
                    <a:tint val="75000"/>
                  </a:prstClr>
                </a:solidFill>
                <a:latin typeface="Arial" charset="0"/>
              </a:defRPr>
            </a:lvl1pPr>
          </a:lstStyle>
          <a:p>
            <a:pPr fontAlgn="base">
              <a:spcBef>
                <a:spcPct val="0"/>
              </a:spcBef>
              <a:spcAft>
                <a:spcPct val="0"/>
              </a:spcAft>
              <a:defRPr/>
            </a:pPr>
            <a:r>
              <a:rPr lang="en-US" dirty="0" smtClean="0"/>
              <a:t>August 14-15</a:t>
            </a:r>
            <a:endParaRPr lang="en-US" dirty="0"/>
          </a:p>
        </p:txBody>
      </p:sp>
      <p:sp>
        <p:nvSpPr>
          <p:cNvPr id="5" name="Footer Placeholder 4"/>
          <p:cNvSpPr>
            <a:spLocks noGrp="1"/>
          </p:cNvSpPr>
          <p:nvPr>
            <p:ph type="ftr" sz="quarter" idx="4294967295"/>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prstClr val="black">
                    <a:tint val="75000"/>
                  </a:prstClr>
                </a:solidFill>
                <a:latin typeface="Arial" charset="0"/>
              </a:defRPr>
            </a:lvl1pPr>
          </a:lstStyle>
          <a:p>
            <a:pPr fontAlgn="base">
              <a:spcBef>
                <a:spcPct val="0"/>
              </a:spcBef>
              <a:spcAft>
                <a:spcPct val="0"/>
              </a:spcAft>
              <a:defRPr/>
            </a:pPr>
            <a:r>
              <a:rPr lang="en-US" dirty="0" smtClean="0"/>
              <a:t>2019 Annual IFTA Business Meeting</a:t>
            </a:r>
            <a:endParaRPr lang="en-US" dirty="0"/>
          </a:p>
        </p:txBody>
      </p:sp>
      <p:sp>
        <p:nvSpPr>
          <p:cNvPr id="6" name="Slide Number Placeholder 5"/>
          <p:cNvSpPr>
            <a:spLocks noGrp="1"/>
          </p:cNvSpPr>
          <p:nvPr>
            <p:ph type="sldNum" sz="quarter" idx="4294967295"/>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fontAlgn="base">
              <a:spcBef>
                <a:spcPct val="0"/>
              </a:spcBef>
              <a:spcAft>
                <a:spcPct val="0"/>
              </a:spcAft>
              <a:defRPr/>
            </a:pPr>
            <a:r>
              <a:rPr lang="en-US" altLang="en-US" dirty="0" smtClean="0">
                <a:latin typeface="Arial" charset="0"/>
              </a:rPr>
              <a:t>Raleigh, North Carolina</a:t>
            </a:r>
            <a:endParaRPr lang="en-US" altLang="en-US" dirty="0">
              <a:latin typeface="Arial" charset="0"/>
            </a:endParaRPr>
          </a:p>
        </p:txBody>
      </p:sp>
    </p:spTree>
    <p:extLst>
      <p:ext uri="{BB962C8B-B14F-4D97-AF65-F5344CB8AC3E}">
        <p14:creationId xmlns:p14="http://schemas.microsoft.com/office/powerpoint/2010/main" val="2399439343"/>
      </p:ext>
    </p:extLst>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4"/>
          <p:cNvSpPr>
            <a:spLocks noChangeArrowheads="1"/>
          </p:cNvSpPr>
          <p:nvPr/>
        </p:nvSpPr>
        <p:spPr bwMode="auto">
          <a:xfrm>
            <a:off x="214313" y="2286000"/>
            <a:ext cx="8458200"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defRPr/>
            </a:pPr>
            <a:r>
              <a:rPr lang="en-US" sz="4400" b="1" dirty="0">
                <a:effectLst>
                  <a:outerShdw blurRad="38100" dist="38100" dir="2700000" algn="tl">
                    <a:srgbClr val="000000">
                      <a:alpha val="43137"/>
                    </a:srgbClr>
                  </a:outerShdw>
                </a:effectLst>
                <a:latin typeface="Times New Roman" pitchFamily="18" charset="0"/>
              </a:rPr>
              <a:t>ACTIVE MEMBERSHIP STATUS </a:t>
            </a:r>
            <a:endParaRPr lang="en-US" sz="2400" b="1" dirty="0">
              <a:effectLst>
                <a:outerShdw blurRad="38100" dist="38100" dir="2700000" algn="tl">
                  <a:srgbClr val="000000">
                    <a:alpha val="43137"/>
                  </a:srgbClr>
                </a:outerShdw>
              </a:effectLst>
              <a:latin typeface="Times New Roman" pitchFamily="18" charset="0"/>
            </a:endParaRPr>
          </a:p>
        </p:txBody>
      </p:sp>
    </p:spTree>
    <p:extLst>
      <p:ext uri="{BB962C8B-B14F-4D97-AF65-F5344CB8AC3E}">
        <p14:creationId xmlns:p14="http://schemas.microsoft.com/office/powerpoint/2010/main" val="12875453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idx="1"/>
          </p:nvPr>
        </p:nvSpPr>
        <p:spPr>
          <a:xfrm>
            <a:off x="457200" y="1981200"/>
            <a:ext cx="8229600" cy="45720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nSpc>
                <a:spcPct val="90000"/>
              </a:lnSpc>
              <a:buFontTx/>
              <a:buNone/>
            </a:pPr>
            <a:r>
              <a:rPr lang="en-US" altLang="en-US" dirty="0" smtClean="0">
                <a:latin typeface="Times New Roman" pitchFamily="18" charset="0"/>
                <a:cs typeface="Times New Roman" pitchFamily="18" charset="0"/>
              </a:rPr>
              <a:t>To retain active membership status, the jurisdiction must:</a:t>
            </a:r>
          </a:p>
          <a:p>
            <a:pPr>
              <a:lnSpc>
                <a:spcPct val="90000"/>
              </a:lnSpc>
              <a:buFontTx/>
              <a:buNone/>
            </a:pPr>
            <a:endParaRPr lang="en-US" altLang="en-US" sz="1200" dirty="0" smtClean="0">
              <a:latin typeface="Times New Roman" pitchFamily="18" charset="0"/>
              <a:cs typeface="Times New Roman" pitchFamily="18" charset="0"/>
            </a:endParaRPr>
          </a:p>
          <a:p>
            <a:pPr>
              <a:lnSpc>
                <a:spcPct val="90000"/>
              </a:lnSpc>
            </a:pPr>
            <a:r>
              <a:rPr lang="en-US" altLang="en-US" dirty="0" smtClean="0">
                <a:latin typeface="Times New Roman" pitchFamily="18" charset="0"/>
                <a:cs typeface="Times New Roman" pitchFamily="18" charset="0"/>
              </a:rPr>
              <a:t>Collect and transfer fees for other jurisdictions in a timely manner;</a:t>
            </a:r>
          </a:p>
          <a:p>
            <a:pPr>
              <a:lnSpc>
                <a:spcPct val="90000"/>
              </a:lnSpc>
            </a:pPr>
            <a:r>
              <a:rPr lang="en-US" altLang="en-US" dirty="0" smtClean="0">
                <a:latin typeface="Times New Roman" pitchFamily="18" charset="0"/>
                <a:cs typeface="Times New Roman" pitchFamily="18" charset="0"/>
              </a:rPr>
              <a:t>Pay membership fees in a timely manner; and</a:t>
            </a:r>
          </a:p>
          <a:p>
            <a:pPr>
              <a:lnSpc>
                <a:spcPct val="90000"/>
              </a:lnSpc>
            </a:pPr>
            <a:r>
              <a:rPr lang="en-US" altLang="en-US" dirty="0" smtClean="0">
                <a:latin typeface="Times New Roman" pitchFamily="18" charset="0"/>
                <a:cs typeface="Times New Roman" pitchFamily="18" charset="0"/>
              </a:rPr>
              <a:t>Comply with all other provisions of the Agreement.</a:t>
            </a:r>
          </a:p>
          <a:p>
            <a:pPr>
              <a:lnSpc>
                <a:spcPct val="90000"/>
              </a:lnSpc>
              <a:buFontTx/>
              <a:buNone/>
            </a:pPr>
            <a:endParaRPr lang="en-US" altLang="en-US" sz="1200" dirty="0" smtClean="0">
              <a:latin typeface="Times New Roman" pitchFamily="18" charset="0"/>
              <a:cs typeface="Times New Roman" pitchFamily="18" charset="0"/>
            </a:endParaRPr>
          </a:p>
          <a:p>
            <a:pPr algn="ctr">
              <a:lnSpc>
                <a:spcPct val="90000"/>
              </a:lnSpc>
              <a:buFontTx/>
              <a:buNone/>
            </a:pPr>
            <a:r>
              <a:rPr lang="en-US" altLang="en-US" sz="1800" dirty="0" smtClean="0">
                <a:latin typeface="Times New Roman" pitchFamily="18" charset="0"/>
                <a:cs typeface="Times New Roman" pitchFamily="18" charset="0"/>
              </a:rPr>
              <a:t>Voting privileges are granted only to members holding active status</a:t>
            </a:r>
          </a:p>
        </p:txBody>
      </p:sp>
      <p:sp>
        <p:nvSpPr>
          <p:cNvPr id="3074" name="Rectangle 2"/>
          <p:cNvSpPr>
            <a:spLocks noGrp="1" noChangeArrowheads="1"/>
          </p:cNvSpPr>
          <p:nvPr>
            <p:ph type="title"/>
          </p:nvPr>
        </p:nvSpPr>
        <p:spPr bwMode="auto">
          <a:xfrm>
            <a:off x="381000" y="914400"/>
            <a:ext cx="8229600" cy="11430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defRPr/>
            </a:pPr>
            <a:r>
              <a:rPr lang="en-US" sz="4000" b="1" dirty="0" smtClean="0"/>
              <a:t> </a:t>
            </a:r>
            <a:r>
              <a:rPr lang="en-US" sz="4000" b="1" dirty="0" smtClean="0">
                <a:effectLst>
                  <a:outerShdw blurRad="38100" dist="38100" dir="2700000" algn="tl">
                    <a:srgbClr val="000000">
                      <a:alpha val="43137"/>
                    </a:srgbClr>
                  </a:outerShdw>
                </a:effectLst>
                <a:latin typeface="Times New Roman" pitchFamily="18" charset="0"/>
                <a:cs typeface="Times New Roman" pitchFamily="18" charset="0"/>
              </a:rPr>
              <a:t>ACTIVE MEMBERSHIP STATUS</a:t>
            </a:r>
            <a:br>
              <a:rPr lang="en-US" sz="4000" b="1" dirty="0" smtClean="0">
                <a:effectLst>
                  <a:outerShdw blurRad="38100" dist="38100" dir="2700000" algn="tl">
                    <a:srgbClr val="000000">
                      <a:alpha val="43137"/>
                    </a:srgbClr>
                  </a:outerShdw>
                </a:effectLst>
                <a:latin typeface="Times New Roman" pitchFamily="18" charset="0"/>
                <a:cs typeface="Times New Roman" pitchFamily="18" charset="0"/>
              </a:rPr>
            </a:br>
            <a:r>
              <a:rPr lang="en-US" sz="2800" b="1" dirty="0" smtClean="0">
                <a:effectLst>
                  <a:outerShdw blurRad="38100" dist="38100" dir="2700000" algn="tl">
                    <a:srgbClr val="000000">
                      <a:alpha val="43137"/>
                    </a:srgbClr>
                  </a:outerShdw>
                </a:effectLst>
                <a:latin typeface="Times New Roman" pitchFamily="18" charset="0"/>
                <a:cs typeface="Times New Roman" pitchFamily="18" charset="0"/>
              </a:rPr>
              <a:t>(R1545)</a:t>
            </a:r>
          </a:p>
        </p:txBody>
      </p:sp>
    </p:spTree>
    <p:extLst>
      <p:ext uri="{BB962C8B-B14F-4D97-AF65-F5344CB8AC3E}">
        <p14:creationId xmlns:p14="http://schemas.microsoft.com/office/powerpoint/2010/main" val="41374956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idx="1"/>
          </p:nvPr>
        </p:nvSpPr>
        <p:spPr>
          <a:xfrm>
            <a:off x="457200" y="1981200"/>
            <a:ext cx="8229600" cy="4038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latin typeface="Times New Roman" pitchFamily="18" charset="0"/>
                <a:cs typeface="Times New Roman" pitchFamily="18" charset="0"/>
              </a:rPr>
              <a:t>Comment and vote on ballots</a:t>
            </a:r>
          </a:p>
          <a:p>
            <a:r>
              <a:rPr lang="en-US" altLang="en-US" smtClean="0">
                <a:latin typeface="Times New Roman" pitchFamily="18" charset="0"/>
                <a:cs typeface="Times New Roman" pitchFamily="18" charset="0"/>
              </a:rPr>
              <a:t>Update jurisdiction information on the IFTA, Inc. web site (www.iftach.org)</a:t>
            </a:r>
          </a:p>
          <a:p>
            <a:r>
              <a:rPr lang="en-US" altLang="en-US" smtClean="0">
                <a:latin typeface="Times New Roman" pitchFamily="18" charset="0"/>
                <a:cs typeface="Times New Roman" pitchFamily="18" charset="0"/>
              </a:rPr>
              <a:t>Update your staff and jurisdiction on IFTA issues and notices from other jurisdictions</a:t>
            </a:r>
          </a:p>
          <a:p>
            <a:r>
              <a:rPr lang="en-US" altLang="en-US" smtClean="0">
                <a:latin typeface="Times New Roman" pitchFamily="18" charset="0"/>
                <a:cs typeface="Times New Roman" pitchFamily="18" charset="0"/>
              </a:rPr>
              <a:t>Serve on committees </a:t>
            </a:r>
          </a:p>
          <a:p>
            <a:r>
              <a:rPr lang="en-US" altLang="en-US" smtClean="0">
                <a:latin typeface="Times New Roman" pitchFamily="18" charset="0"/>
                <a:cs typeface="Times New Roman" pitchFamily="18" charset="0"/>
              </a:rPr>
              <a:t>Participate on Compliance Reviews</a:t>
            </a:r>
          </a:p>
        </p:txBody>
      </p:sp>
      <p:sp>
        <p:nvSpPr>
          <p:cNvPr id="4098" name="Rectangle 2"/>
          <p:cNvSpPr>
            <a:spLocks noGrp="1" noChangeArrowheads="1"/>
          </p:cNvSpPr>
          <p:nvPr>
            <p:ph type="title"/>
          </p:nvPr>
        </p:nvSpPr>
        <p:spPr bwMode="auto">
          <a:xfrm>
            <a:off x="228600" y="914400"/>
            <a:ext cx="8763000" cy="9144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fontScale="90000"/>
          </a:bodyPr>
          <a:lstStyle/>
          <a:p>
            <a:pPr algn="l">
              <a:defRPr/>
            </a:pPr>
            <a:r>
              <a:rPr lang="en-US" sz="3900" b="1" dirty="0" smtClean="0">
                <a:effectLst>
                  <a:outerShdw blurRad="38100" dist="38100" dir="2700000" algn="tl">
                    <a:srgbClr val="000000">
                      <a:alpha val="43137"/>
                    </a:srgbClr>
                  </a:outerShdw>
                </a:effectLst>
                <a:latin typeface="Times New Roman" pitchFamily="18" charset="0"/>
                <a:cs typeface="Times New Roman" pitchFamily="18" charset="0"/>
              </a:rPr>
              <a:t>ACTIVE MEMBER PARTICIPATION</a:t>
            </a:r>
            <a:r>
              <a:rPr lang="en-US" sz="4000" b="1" dirty="0" smtClean="0">
                <a:effectLst>
                  <a:outerShdw blurRad="38100" dist="38100" dir="2700000" algn="tl">
                    <a:srgbClr val="000000">
                      <a:alpha val="43137"/>
                    </a:srgbClr>
                  </a:outerShdw>
                </a:effectLst>
                <a:latin typeface="Times New Roman" pitchFamily="18" charset="0"/>
                <a:cs typeface="Times New Roman" pitchFamily="18" charset="0"/>
              </a:rPr>
              <a:t/>
            </a:r>
            <a:br>
              <a:rPr lang="en-US" sz="4000" b="1" dirty="0" smtClean="0">
                <a:effectLst>
                  <a:outerShdw blurRad="38100" dist="38100" dir="2700000" algn="tl">
                    <a:srgbClr val="000000">
                      <a:alpha val="43137"/>
                    </a:srgbClr>
                  </a:outerShdw>
                </a:effectLst>
                <a:latin typeface="Times New Roman" pitchFamily="18" charset="0"/>
                <a:cs typeface="Times New Roman" pitchFamily="18" charset="0"/>
              </a:rPr>
            </a:br>
            <a:endParaRPr lang="en-US" sz="4000" b="1" dirty="0" smtClean="0">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39320259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ChangeArrowheads="1"/>
          </p:cNvSpPr>
          <p:nvPr/>
        </p:nvSpPr>
        <p:spPr bwMode="auto">
          <a:xfrm>
            <a:off x="228600" y="2057400"/>
            <a:ext cx="8458200"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defRPr/>
            </a:pPr>
            <a:r>
              <a:rPr lang="en-US" sz="4400" b="1" dirty="0">
                <a:effectLst>
                  <a:outerShdw blurRad="38100" dist="38100" dir="2700000" algn="tl">
                    <a:srgbClr val="000000">
                      <a:alpha val="43137"/>
                    </a:srgbClr>
                  </a:outerShdw>
                </a:effectLst>
                <a:latin typeface="Times New Roman" pitchFamily="18" charset="0"/>
              </a:rPr>
              <a:t>Role of Membership in Meetings</a:t>
            </a:r>
            <a:endParaRPr lang="en-US" sz="2400" b="1" dirty="0">
              <a:effectLst>
                <a:outerShdw blurRad="38100" dist="38100" dir="2700000" algn="tl">
                  <a:srgbClr val="000000">
                    <a:alpha val="43137"/>
                  </a:srgbClr>
                </a:outerShdw>
              </a:effectLst>
              <a:latin typeface="Times New Roman" pitchFamily="18" charset="0"/>
            </a:endParaRPr>
          </a:p>
        </p:txBody>
      </p:sp>
    </p:spTree>
    <p:extLst>
      <p:ext uri="{BB962C8B-B14F-4D97-AF65-F5344CB8AC3E}">
        <p14:creationId xmlns:p14="http://schemas.microsoft.com/office/powerpoint/2010/main" val="20813979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bwMode="auto">
          <a:xfrm>
            <a:off x="457200" y="762000"/>
            <a:ext cx="8229600" cy="655638"/>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r">
              <a:defRPr/>
            </a:pPr>
            <a:r>
              <a:rPr lang="en-US" sz="3600" b="1" dirty="0" smtClean="0">
                <a:effectLst>
                  <a:outerShdw blurRad="38100" dist="38100" dir="2700000" algn="tl">
                    <a:srgbClr val="000000">
                      <a:alpha val="43137"/>
                    </a:srgbClr>
                  </a:outerShdw>
                </a:effectLst>
              </a:rPr>
              <a:t>Participate</a:t>
            </a:r>
          </a:p>
        </p:txBody>
      </p:sp>
      <p:sp>
        <p:nvSpPr>
          <p:cNvPr id="19459" name="Rectangle 5"/>
          <p:cNvSpPr>
            <a:spLocks noGrp="1" noChangeArrowheads="1"/>
          </p:cNvSpPr>
          <p:nvPr>
            <p:ph type="body" sz="half" idx="3"/>
          </p:nvPr>
        </p:nvSpPr>
        <p:spPr>
          <a:xfrm>
            <a:off x="2565400" y="1828800"/>
            <a:ext cx="6324600" cy="4373563"/>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indent="0">
              <a:buFontTx/>
              <a:buNone/>
            </a:pPr>
            <a:r>
              <a:rPr lang="en-US" altLang="en-US" sz="2800" smtClean="0"/>
              <a:t>Share your knowledge:</a:t>
            </a:r>
          </a:p>
          <a:p>
            <a:pPr marL="125413" lvl="1" indent="-11113"/>
            <a:r>
              <a:rPr lang="en-US" altLang="en-US" smtClean="0"/>
              <a:t> </a:t>
            </a:r>
            <a:r>
              <a:rPr lang="en-US" altLang="en-US" sz="2400" smtClean="0"/>
              <a:t>Discussing items as they arise during the meeting i.e.</a:t>
            </a:r>
          </a:p>
          <a:p>
            <a:pPr marL="1082675" lvl="4" indent="-168275"/>
            <a:r>
              <a:rPr lang="en-US" altLang="en-US" sz="2400" smtClean="0"/>
              <a:t>Town Hall</a:t>
            </a:r>
          </a:p>
          <a:p>
            <a:pPr marL="1082675" lvl="4" indent="-168275"/>
            <a:r>
              <a:rPr lang="en-US" altLang="en-US" sz="2400" smtClean="0"/>
              <a:t>Ballots</a:t>
            </a:r>
          </a:p>
          <a:p>
            <a:pPr marL="1082675" lvl="4" indent="-168275"/>
            <a:r>
              <a:rPr lang="en-US" altLang="en-US" sz="2400" smtClean="0"/>
              <a:t>Presentations</a:t>
            </a:r>
          </a:p>
          <a:p>
            <a:pPr marL="125413" lvl="1" indent="-11113"/>
            <a:r>
              <a:rPr lang="en-US" altLang="en-US" sz="2400" smtClean="0"/>
              <a:t> Ask Questions of fellow jurisdictions</a:t>
            </a:r>
          </a:p>
          <a:p>
            <a:pPr marL="1082675" lvl="4" indent="-168275"/>
            <a:r>
              <a:rPr lang="en-US" altLang="en-US" sz="2400" smtClean="0"/>
              <a:t>If you are having an issue, another jurisdiction most likely is or has had a similar issue.  </a:t>
            </a:r>
          </a:p>
        </p:txBody>
      </p:sp>
      <p:sp>
        <p:nvSpPr>
          <p:cNvPr id="19460" name="Line 4"/>
          <p:cNvSpPr>
            <a:spLocks noChangeShapeType="1"/>
          </p:cNvSpPr>
          <p:nvPr/>
        </p:nvSpPr>
        <p:spPr bwMode="auto">
          <a:xfrm>
            <a:off x="381000" y="1647825"/>
            <a:ext cx="8077200" cy="0"/>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19461" name="Picture 23" descr="bs02091_"/>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5113" y="2667000"/>
            <a:ext cx="22225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474502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bwMode="auto">
          <a:xfrm>
            <a:off x="414338" y="715963"/>
            <a:ext cx="8229600" cy="655637"/>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fontScale="90000"/>
          </a:bodyPr>
          <a:lstStyle/>
          <a:p>
            <a:pPr marL="111125" indent="-111125" algn="r">
              <a:spcBef>
                <a:spcPct val="20000"/>
              </a:spcBef>
              <a:defRPr/>
            </a:pPr>
            <a:r>
              <a:rPr lang="en-US" b="1" dirty="0" smtClean="0">
                <a:solidFill>
                  <a:srgbClr val="000000"/>
                </a:solidFill>
                <a:effectLst>
                  <a:outerShdw blurRad="38100" dist="38100" dir="2700000" algn="tl">
                    <a:srgbClr val="000000">
                      <a:alpha val="43137"/>
                    </a:srgbClr>
                  </a:outerShdw>
                </a:effectLst>
                <a:ea typeface="+mn-ea"/>
                <a:cs typeface="+mn-cs"/>
              </a:rPr>
              <a:t>Get Involved</a:t>
            </a:r>
            <a:endParaRPr lang="en-US" b="1" dirty="0">
              <a:solidFill>
                <a:srgbClr val="000000"/>
              </a:solidFill>
              <a:effectLst>
                <a:outerShdw blurRad="38100" dist="38100" dir="2700000" algn="tl">
                  <a:srgbClr val="000000">
                    <a:alpha val="43137"/>
                  </a:srgbClr>
                </a:outerShdw>
              </a:effectLst>
              <a:ea typeface="+mn-ea"/>
              <a:cs typeface="+mn-cs"/>
            </a:endParaRPr>
          </a:p>
        </p:txBody>
      </p:sp>
      <p:pic>
        <p:nvPicPr>
          <p:cNvPr id="20483" name="Picture 5" descr="MC900446010[1]"/>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a:xfrm>
            <a:off x="228600" y="1524000"/>
            <a:ext cx="3810000" cy="45720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484" name="Rectangle 3"/>
          <p:cNvSpPr>
            <a:spLocks noGrp="1" noChangeArrowheads="1"/>
          </p:cNvSpPr>
          <p:nvPr>
            <p:ph type="body" sz="half" idx="3"/>
          </p:nvPr>
        </p:nvSpPr>
        <p:spPr>
          <a:xfrm>
            <a:off x="4114800" y="1447800"/>
            <a:ext cx="4876800" cy="4754563"/>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indent="0">
              <a:buFont typeface="Arial" charset="0"/>
              <a:buNone/>
            </a:pPr>
            <a:r>
              <a:rPr lang="en-US" altLang="en-US" sz="1800" smtClean="0"/>
              <a:t>Join or allow staff to become members of a committee and be involved with committee work etc.</a:t>
            </a:r>
            <a:br>
              <a:rPr lang="en-US" altLang="en-US" sz="1800" smtClean="0"/>
            </a:br>
            <a:endParaRPr lang="en-US" altLang="en-US" sz="1800" smtClean="0"/>
          </a:p>
          <a:p>
            <a:pPr marL="0" indent="0">
              <a:buFont typeface="Arial" charset="0"/>
              <a:buNone/>
            </a:pPr>
            <a:r>
              <a:rPr lang="en-US" altLang="en-US" sz="1600" b="1" i="1" smtClean="0"/>
              <a:t>Committees</a:t>
            </a:r>
          </a:p>
          <a:p>
            <a:pPr lvl="1"/>
            <a:r>
              <a:rPr lang="en-US" altLang="en-US" sz="1600" smtClean="0"/>
              <a:t>Audit Committee</a:t>
            </a:r>
          </a:p>
          <a:p>
            <a:pPr lvl="1"/>
            <a:r>
              <a:rPr lang="en-US" altLang="en-US" sz="1600" smtClean="0"/>
              <a:t>Agreement Procedures Committee</a:t>
            </a:r>
          </a:p>
          <a:p>
            <a:pPr lvl="1"/>
            <a:r>
              <a:rPr lang="en-US" altLang="en-US" sz="1600" smtClean="0"/>
              <a:t>Dispute Resolution Committee</a:t>
            </a:r>
          </a:p>
          <a:p>
            <a:pPr lvl="1"/>
            <a:r>
              <a:rPr lang="en-US" altLang="en-US" sz="1600" smtClean="0"/>
              <a:t>Clearinghouse  Advisory Committee</a:t>
            </a:r>
          </a:p>
          <a:p>
            <a:pPr lvl="1"/>
            <a:r>
              <a:rPr lang="en-US" altLang="en-US" sz="1600" smtClean="0"/>
              <a:t>Law Enforcement Committee</a:t>
            </a:r>
          </a:p>
          <a:p>
            <a:pPr lvl="1"/>
            <a:r>
              <a:rPr lang="en-US" altLang="en-US" sz="1600" smtClean="0"/>
              <a:t>Program Compliance Review Committee</a:t>
            </a:r>
          </a:p>
          <a:p>
            <a:pPr lvl="1"/>
            <a:r>
              <a:rPr lang="en-US" altLang="en-US" sz="1600" smtClean="0"/>
              <a:t>Industry Advisory Committee</a:t>
            </a:r>
          </a:p>
        </p:txBody>
      </p:sp>
      <p:sp>
        <p:nvSpPr>
          <p:cNvPr id="20485" name="Line 4"/>
          <p:cNvSpPr>
            <a:spLocks noChangeShapeType="1"/>
          </p:cNvSpPr>
          <p:nvPr/>
        </p:nvSpPr>
        <p:spPr bwMode="auto">
          <a:xfrm>
            <a:off x="381000" y="1371600"/>
            <a:ext cx="8077200" cy="0"/>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5920256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bwMode="auto">
          <a:xfrm>
            <a:off x="457200" y="762000"/>
            <a:ext cx="8229600" cy="655638"/>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r">
              <a:defRPr/>
            </a:pPr>
            <a:r>
              <a:rPr lang="en-US" sz="3600" b="1" dirty="0" smtClean="0">
                <a:effectLst>
                  <a:outerShdw blurRad="38100" dist="38100" dir="2700000" algn="tl">
                    <a:srgbClr val="000000">
                      <a:alpha val="43137"/>
                    </a:srgbClr>
                  </a:outerShdw>
                </a:effectLst>
              </a:rPr>
              <a:t>Networking</a:t>
            </a:r>
          </a:p>
        </p:txBody>
      </p:sp>
      <p:pic>
        <p:nvPicPr>
          <p:cNvPr id="21507" name="Picture 7" descr="MC900446008[1]"/>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a:xfrm>
            <a:off x="358775" y="1981200"/>
            <a:ext cx="3186113" cy="36576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508" name="Rectangle 3"/>
          <p:cNvSpPr>
            <a:spLocks noGrp="1" noChangeArrowheads="1"/>
          </p:cNvSpPr>
          <p:nvPr>
            <p:ph type="body" sz="half" idx="3"/>
          </p:nvPr>
        </p:nvSpPr>
        <p:spPr>
          <a:xfrm>
            <a:off x="3429000" y="1600200"/>
            <a:ext cx="5638800" cy="45720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lvl="1">
              <a:buFont typeface="Wingdings" pitchFamily="2" charset="2"/>
              <a:buChar char="§"/>
            </a:pPr>
            <a:r>
              <a:rPr lang="en-US" altLang="en-US" sz="3200" smtClean="0"/>
              <a:t>Introduce yourself to fellow jurisdictions in attendance.</a:t>
            </a:r>
            <a:br>
              <a:rPr lang="en-US" altLang="en-US" sz="3200" smtClean="0"/>
            </a:br>
            <a:endParaRPr lang="en-US" altLang="en-US" sz="3200" smtClean="0"/>
          </a:p>
          <a:p>
            <a:pPr lvl="1">
              <a:buFont typeface="Wingdings" pitchFamily="2" charset="2"/>
              <a:buChar char="§"/>
            </a:pPr>
            <a:r>
              <a:rPr lang="en-US" altLang="en-US" sz="3200" smtClean="0"/>
              <a:t>Board Members</a:t>
            </a:r>
            <a:br>
              <a:rPr lang="en-US" altLang="en-US" sz="3200" smtClean="0"/>
            </a:br>
            <a:endParaRPr lang="en-US" altLang="en-US" sz="3200" smtClean="0"/>
          </a:p>
          <a:p>
            <a:pPr lvl="1">
              <a:buFont typeface="Wingdings" pitchFamily="2" charset="2"/>
              <a:buChar char="§"/>
            </a:pPr>
            <a:r>
              <a:rPr lang="en-US" altLang="en-US" sz="3200" smtClean="0"/>
              <a:t>IFTA Staff</a:t>
            </a:r>
            <a:br>
              <a:rPr lang="en-US" altLang="en-US" sz="3200" smtClean="0"/>
            </a:br>
            <a:endParaRPr lang="en-US" altLang="en-US" sz="3200" smtClean="0"/>
          </a:p>
          <a:p>
            <a:pPr lvl="1">
              <a:buFont typeface="Wingdings" pitchFamily="2" charset="2"/>
              <a:buChar char="§"/>
            </a:pPr>
            <a:r>
              <a:rPr lang="en-US" altLang="en-US" sz="3200" smtClean="0"/>
              <a:t>Industry Representatives </a:t>
            </a:r>
          </a:p>
          <a:p>
            <a:pPr marL="0" indent="0">
              <a:buFontTx/>
              <a:buNone/>
            </a:pPr>
            <a:endParaRPr lang="en-US" altLang="en-US" sz="2400" smtClean="0"/>
          </a:p>
        </p:txBody>
      </p:sp>
      <p:sp>
        <p:nvSpPr>
          <p:cNvPr id="21509" name="Line 4"/>
          <p:cNvSpPr>
            <a:spLocks noChangeShapeType="1"/>
          </p:cNvSpPr>
          <p:nvPr/>
        </p:nvSpPr>
        <p:spPr bwMode="auto">
          <a:xfrm>
            <a:off x="381000" y="1447800"/>
            <a:ext cx="8077200" cy="0"/>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2485929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bwMode="auto">
          <a:xfrm>
            <a:off x="812800" y="609600"/>
            <a:ext cx="8229600" cy="655638"/>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r">
              <a:defRPr/>
            </a:pPr>
            <a:r>
              <a:rPr lang="en-US" sz="3600" b="1" dirty="0" smtClean="0">
                <a:effectLst>
                  <a:outerShdw blurRad="38100" dist="38100" dir="2700000" algn="tl">
                    <a:srgbClr val="000000">
                      <a:alpha val="43137"/>
                    </a:srgbClr>
                  </a:outerShdw>
                </a:effectLst>
              </a:rPr>
              <a:t>Ballot Commenting &amp; Voting</a:t>
            </a:r>
          </a:p>
        </p:txBody>
      </p:sp>
      <p:sp>
        <p:nvSpPr>
          <p:cNvPr id="6149" name="Rectangle 3"/>
          <p:cNvSpPr>
            <a:spLocks noGrp="1" noChangeArrowheads="1"/>
          </p:cNvSpPr>
          <p:nvPr>
            <p:ph type="body" sz="half" idx="3"/>
          </p:nvPr>
        </p:nvSpPr>
        <p:spPr>
          <a:xfrm>
            <a:off x="268288" y="1371600"/>
            <a:ext cx="8610600" cy="483235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lnSpcReduction="10000"/>
          </a:bodyPr>
          <a:lstStyle/>
          <a:p>
            <a:pPr marL="0" indent="0">
              <a:lnSpc>
                <a:spcPct val="80000"/>
              </a:lnSpc>
              <a:buFont typeface="Arial" charset="0"/>
              <a:buNone/>
              <a:defRPr/>
            </a:pPr>
            <a:r>
              <a:rPr lang="en-US" altLang="en-US" sz="2300" b="1" dirty="0" smtClean="0"/>
              <a:t>Comment</a:t>
            </a:r>
          </a:p>
          <a:p>
            <a:pPr lvl="3">
              <a:lnSpc>
                <a:spcPct val="80000"/>
              </a:lnSpc>
              <a:buFont typeface="Wingdings" panose="05000000000000000000" pitchFamily="2" charset="2"/>
              <a:buChar char="Ø"/>
              <a:defRPr/>
            </a:pPr>
            <a:r>
              <a:rPr lang="en-US" altLang="en-US" sz="2300" dirty="0" smtClean="0"/>
              <a:t>During the comment period your comments </a:t>
            </a:r>
          </a:p>
          <a:p>
            <a:pPr marL="1371600" lvl="3" indent="0">
              <a:lnSpc>
                <a:spcPct val="80000"/>
              </a:lnSpc>
              <a:buFont typeface="Arial" charset="0"/>
              <a:buNone/>
              <a:defRPr/>
            </a:pPr>
            <a:r>
              <a:rPr lang="en-US" altLang="en-US" sz="2300" dirty="0" smtClean="0"/>
              <a:t>on ballots help the sponsor improve the ballot </a:t>
            </a:r>
            <a:br>
              <a:rPr lang="en-US" altLang="en-US" sz="2300" dirty="0" smtClean="0"/>
            </a:br>
            <a:r>
              <a:rPr lang="en-US" altLang="en-US" sz="2300" dirty="0" smtClean="0"/>
              <a:t>and address issues.</a:t>
            </a:r>
            <a:br>
              <a:rPr lang="en-US" altLang="en-US" sz="2300" dirty="0" smtClean="0"/>
            </a:br>
            <a:endParaRPr lang="en-US" altLang="en-US" sz="2300" dirty="0" smtClean="0"/>
          </a:p>
          <a:p>
            <a:pPr marL="0" indent="0">
              <a:lnSpc>
                <a:spcPct val="80000"/>
              </a:lnSpc>
              <a:buFont typeface="Arial" charset="0"/>
              <a:buNone/>
              <a:defRPr/>
            </a:pPr>
            <a:r>
              <a:rPr lang="en-US" altLang="en-US" sz="2300" b="1" dirty="0" smtClean="0"/>
              <a:t>Vote </a:t>
            </a:r>
          </a:p>
          <a:p>
            <a:pPr lvl="3">
              <a:lnSpc>
                <a:spcPct val="80000"/>
              </a:lnSpc>
              <a:buFont typeface="Wingdings" panose="05000000000000000000" pitchFamily="2" charset="2"/>
              <a:buChar char="Ø"/>
              <a:defRPr/>
            </a:pPr>
            <a:r>
              <a:rPr lang="en-US" altLang="en-US" sz="2300" dirty="0" smtClean="0"/>
              <a:t>Ballots only succeed or fail by voting to support your jurisdiction needs.  </a:t>
            </a:r>
          </a:p>
          <a:p>
            <a:pPr lvl="3">
              <a:lnSpc>
                <a:spcPct val="80000"/>
              </a:lnSpc>
              <a:buFont typeface="Wingdings" panose="05000000000000000000" pitchFamily="2" charset="2"/>
              <a:buChar char="Ø"/>
              <a:defRPr/>
            </a:pPr>
            <a:r>
              <a:rPr lang="en-US" altLang="en-US" sz="2300" dirty="0" smtClean="0"/>
              <a:t>Non-Vote counts as a no vote.</a:t>
            </a:r>
          </a:p>
          <a:p>
            <a:pPr lvl="3">
              <a:lnSpc>
                <a:spcPct val="80000"/>
              </a:lnSpc>
              <a:buFont typeface="Wingdings" panose="05000000000000000000" pitchFamily="2" charset="2"/>
              <a:buChar char="Ø"/>
              <a:defRPr/>
            </a:pPr>
            <a:r>
              <a:rPr lang="en-US" altLang="en-US" sz="2300" dirty="0" smtClean="0"/>
              <a:t>Short Track ballots can not move on from ABM without a vote.</a:t>
            </a:r>
          </a:p>
          <a:p>
            <a:pPr lvl="3">
              <a:lnSpc>
                <a:spcPct val="80000"/>
              </a:lnSpc>
              <a:buFont typeface="Wingdings" panose="05000000000000000000" pitchFamily="2" charset="2"/>
              <a:buChar char="Ø"/>
              <a:defRPr/>
            </a:pPr>
            <a:r>
              <a:rPr lang="en-US" altLang="en-US" sz="2300" dirty="0" smtClean="0"/>
              <a:t>CBI’S are brought to ABM and voted on to help clarify parts of the Agreement, Procedures and Audit manuals when there is confusion.</a:t>
            </a:r>
          </a:p>
          <a:p>
            <a:pPr lvl="3">
              <a:lnSpc>
                <a:spcPct val="80000"/>
              </a:lnSpc>
              <a:buFont typeface="Wingdings" panose="05000000000000000000" pitchFamily="2" charset="2"/>
              <a:buChar char="Ø"/>
              <a:defRPr/>
            </a:pPr>
            <a:r>
              <a:rPr lang="en-US" altLang="en-US" sz="2300" dirty="0" smtClean="0"/>
              <a:t>Elect Board Members</a:t>
            </a:r>
          </a:p>
        </p:txBody>
      </p:sp>
      <p:sp>
        <p:nvSpPr>
          <p:cNvPr id="22532" name="Line 4"/>
          <p:cNvSpPr>
            <a:spLocks noChangeShapeType="1"/>
          </p:cNvSpPr>
          <p:nvPr/>
        </p:nvSpPr>
        <p:spPr bwMode="auto">
          <a:xfrm>
            <a:off x="457200" y="1295400"/>
            <a:ext cx="8077200" cy="0"/>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22533" name="Picture 13" descr="MC91021705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4191000"/>
            <a:ext cx="10668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4" name="Picture 9" descr="C:\Users\Debora K Meise\Desktop\27499-2cDw7R152407500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15200" y="1752600"/>
            <a:ext cx="12192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054952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16" descr="j0437998"/>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1544637" y="1983581"/>
            <a:ext cx="1863725" cy="1419225"/>
          </a:xfrm>
          <a:noFill/>
        </p:spPr>
      </p:pic>
      <p:pic>
        <p:nvPicPr>
          <p:cNvPr id="23555" name="Picture 14" descr="j0437996"/>
          <p:cNvPicPr>
            <a:picLocks noGrp="1" noChangeAspect="1" noChangeArrowheads="1"/>
          </p:cNvPicPr>
          <p:nvPr>
            <p:ph sz="quarter" idx="2"/>
          </p:nvPr>
        </p:nvPicPr>
        <p:blipFill>
          <a:blip r:embed="rId3" cstate="print">
            <a:extLst>
              <a:ext uri="{28A0092B-C50C-407E-A947-70E740481C1C}">
                <a14:useLocalDpi xmlns:a14="http://schemas.microsoft.com/office/drawing/2010/main" val="0"/>
              </a:ext>
            </a:extLst>
          </a:blip>
          <a:srcRect/>
          <a:stretch>
            <a:fillRect/>
          </a:stretch>
        </p:blipFill>
        <p:spPr>
          <a:xfrm>
            <a:off x="5486400" y="2362200"/>
            <a:ext cx="1863725" cy="1422400"/>
          </a:xfrm>
          <a:noFill/>
        </p:spPr>
      </p:pic>
      <p:sp>
        <p:nvSpPr>
          <p:cNvPr id="7171" name="Rectangle 4"/>
          <p:cNvSpPr>
            <a:spLocks noGrp="1" noChangeArrowheads="1"/>
          </p:cNvSpPr>
          <p:nvPr>
            <p:ph type="body" sz="half" idx="3"/>
          </p:nvPr>
        </p:nvSpPr>
        <p:spPr>
          <a:xfrm>
            <a:off x="685800" y="4419600"/>
            <a:ext cx="8229600" cy="18288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indent="0" algn="ctr">
              <a:buFontTx/>
              <a:buNone/>
              <a:defRPr/>
            </a:pPr>
            <a:r>
              <a:rPr lang="en-US" altLang="en-US" sz="2800" dirty="0" smtClean="0"/>
              <a:t>IFTA only continues to be a </a:t>
            </a:r>
          </a:p>
          <a:p>
            <a:pPr marL="0" indent="0" algn="ctr">
              <a:buFontTx/>
              <a:buNone/>
              <a:defRPr/>
            </a:pPr>
            <a:r>
              <a:rPr lang="en-US" altLang="en-US" sz="2800" b="1" i="1" dirty="0" smtClean="0">
                <a:effectLst>
                  <a:outerShdw blurRad="38100" dist="38100" dir="2700000" algn="tl">
                    <a:srgbClr val="000000">
                      <a:alpha val="43137"/>
                    </a:srgbClr>
                  </a:outerShdw>
                </a:effectLst>
              </a:rPr>
              <a:t>SUCCESS</a:t>
            </a:r>
            <a:r>
              <a:rPr lang="en-US" altLang="en-US" sz="2800" dirty="0" smtClean="0"/>
              <a:t> </a:t>
            </a:r>
          </a:p>
          <a:p>
            <a:pPr marL="0" indent="0" algn="ctr">
              <a:buFontTx/>
              <a:buNone/>
              <a:defRPr/>
            </a:pPr>
            <a:r>
              <a:rPr lang="en-US" altLang="en-US" sz="2800" dirty="0" smtClean="0"/>
              <a:t>by working together.</a:t>
            </a:r>
          </a:p>
          <a:p>
            <a:pPr marL="0" indent="0">
              <a:buFontTx/>
              <a:buNone/>
              <a:defRPr/>
            </a:pPr>
            <a:endParaRPr lang="en-US" altLang="en-US" sz="2800" dirty="0" smtClean="0"/>
          </a:p>
          <a:p>
            <a:pPr marL="0" indent="0">
              <a:buFontTx/>
              <a:buNone/>
              <a:defRPr/>
            </a:pPr>
            <a:endParaRPr lang="en-US" altLang="en-US" sz="2800" dirty="0" smtClean="0"/>
          </a:p>
          <a:p>
            <a:pPr marL="0" indent="0">
              <a:buFontTx/>
              <a:buNone/>
              <a:defRPr/>
            </a:pPr>
            <a:endParaRPr lang="en-US" altLang="en-US" sz="2800" dirty="0" smtClean="0"/>
          </a:p>
        </p:txBody>
      </p:sp>
      <p:sp>
        <p:nvSpPr>
          <p:cNvPr id="23557" name="Line 4"/>
          <p:cNvSpPr>
            <a:spLocks noChangeShapeType="1"/>
          </p:cNvSpPr>
          <p:nvPr/>
        </p:nvSpPr>
        <p:spPr bwMode="auto">
          <a:xfrm>
            <a:off x="457200" y="1447800"/>
            <a:ext cx="8077200" cy="0"/>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 name="Rectangle 1"/>
          <p:cNvSpPr/>
          <p:nvPr/>
        </p:nvSpPr>
        <p:spPr>
          <a:xfrm>
            <a:off x="3670300" y="801688"/>
            <a:ext cx="4906963" cy="646112"/>
          </a:xfrm>
          <a:prstGeom prst="rect">
            <a:avLst/>
          </a:prstGeom>
        </p:spPr>
        <p:txBody>
          <a:bodyPr>
            <a:spAutoFit/>
          </a:bodyPr>
          <a:lstStyle/>
          <a:p>
            <a:pPr algn="r">
              <a:defRPr/>
            </a:pPr>
            <a:r>
              <a:rPr lang="en-US" altLang="en-US" sz="3600" b="1" dirty="0">
                <a:effectLst>
                  <a:outerShdw blurRad="38100" dist="38100" dir="2700000" algn="tl">
                    <a:srgbClr val="000000">
                      <a:alpha val="43137"/>
                    </a:srgbClr>
                  </a:outerShdw>
                </a:effectLst>
                <a:latin typeface="+mn-lt"/>
              </a:rPr>
              <a:t>Working Together</a:t>
            </a:r>
            <a:endParaRPr lang="en-US" sz="3600" b="1" dirty="0">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24087029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266700" y="2057400"/>
            <a:ext cx="8458200"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defRPr/>
            </a:pPr>
            <a:r>
              <a:rPr lang="en-US" sz="4400" b="1" dirty="0" smtClean="0">
                <a:effectLst>
                  <a:outerShdw blurRad="38100" dist="38100" dir="2700000" algn="tl">
                    <a:srgbClr val="000000">
                      <a:alpha val="43137"/>
                    </a:srgbClr>
                  </a:outerShdw>
                </a:effectLst>
                <a:latin typeface="Times New Roman" pitchFamily="18" charset="0"/>
              </a:rPr>
              <a:t>IFTA </a:t>
            </a:r>
            <a:r>
              <a:rPr lang="en-US" sz="4400" b="1" dirty="0">
                <a:effectLst>
                  <a:outerShdw blurRad="38100" dist="38100" dir="2700000" algn="tl">
                    <a:srgbClr val="000000">
                      <a:alpha val="43137"/>
                    </a:srgbClr>
                  </a:outerShdw>
                </a:effectLst>
                <a:latin typeface="Times New Roman" pitchFamily="18" charset="0"/>
              </a:rPr>
              <a:t>BASICS</a:t>
            </a:r>
            <a:endParaRPr lang="en-US" sz="2400" b="1" dirty="0">
              <a:effectLst>
                <a:outerShdw blurRad="38100" dist="38100" dir="2700000" algn="tl">
                  <a:srgbClr val="000000">
                    <a:alpha val="43137"/>
                  </a:srgbClr>
                </a:outerShdw>
              </a:effectLst>
              <a:latin typeface="Times New Roman" pitchFamily="18" charset="0"/>
            </a:endParaRPr>
          </a:p>
        </p:txBody>
      </p:sp>
    </p:spTree>
    <p:extLst>
      <p:ext uri="{BB962C8B-B14F-4D97-AF65-F5344CB8AC3E}">
        <p14:creationId xmlns:p14="http://schemas.microsoft.com/office/powerpoint/2010/main" val="230449914"/>
      </p:ext>
    </p:extLst>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bwMode="auto">
          <a:xfrm>
            <a:off x="685800" y="2438400"/>
            <a:ext cx="7772400" cy="1905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0000"/>
          </a:bodyPr>
          <a:lstStyle/>
          <a:p>
            <a:pPr>
              <a:defRPr/>
            </a:pPr>
            <a:r>
              <a:rPr lang="en-US" sz="4000" dirty="0" smtClean="0">
                <a:effectLst>
                  <a:outerShdw blurRad="38100" dist="38100" dir="2700000" algn="tl">
                    <a:srgbClr val="000000">
                      <a:alpha val="43137"/>
                    </a:srgbClr>
                  </a:outerShdw>
                </a:effectLst>
                <a:latin typeface="+mn-lt"/>
              </a:rPr>
              <a:t>IFTA, Inc.</a:t>
            </a:r>
            <a:br>
              <a:rPr lang="en-US" sz="4000" dirty="0" smtClean="0">
                <a:effectLst>
                  <a:outerShdw blurRad="38100" dist="38100" dir="2700000" algn="tl">
                    <a:srgbClr val="000000">
                      <a:alpha val="43137"/>
                    </a:srgbClr>
                  </a:outerShdw>
                </a:effectLst>
                <a:latin typeface="+mn-lt"/>
              </a:rPr>
            </a:br>
            <a:r>
              <a:rPr lang="en-US" sz="4000" dirty="0" smtClean="0">
                <a:effectLst>
                  <a:outerShdw blurRad="38100" dist="38100" dir="2700000" algn="tl">
                    <a:srgbClr val="000000">
                      <a:alpha val="43137"/>
                    </a:srgbClr>
                  </a:outerShdw>
                </a:effectLst>
                <a:latin typeface="+mn-lt"/>
              </a:rPr>
              <a:t>Board of Trustees</a:t>
            </a:r>
            <a:r>
              <a:rPr lang="en-US" sz="4000" dirty="0" smtClean="0">
                <a:latin typeface="+mn-lt"/>
              </a:rPr>
              <a:t/>
            </a:r>
            <a:br>
              <a:rPr lang="en-US" sz="4000" dirty="0" smtClean="0">
                <a:latin typeface="+mn-lt"/>
              </a:rPr>
            </a:br>
            <a:r>
              <a:rPr lang="en-US" sz="4000" dirty="0" smtClean="0">
                <a:latin typeface="+mn-lt"/>
              </a:rPr>
              <a:t/>
            </a:r>
            <a:br>
              <a:rPr lang="en-US" sz="4000" dirty="0" smtClean="0">
                <a:latin typeface="+mn-lt"/>
              </a:rPr>
            </a:br>
            <a:endParaRPr lang="en-US" sz="4000" dirty="0" smtClean="0">
              <a:latin typeface="+mn-lt"/>
            </a:endParaRPr>
          </a:p>
        </p:txBody>
      </p:sp>
    </p:spTree>
    <p:extLst>
      <p:ext uri="{BB962C8B-B14F-4D97-AF65-F5344CB8AC3E}">
        <p14:creationId xmlns:p14="http://schemas.microsoft.com/office/powerpoint/2010/main" val="34180566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idx="1"/>
          </p:nvPr>
        </p:nvSpPr>
        <p:spPr>
          <a:xfrm>
            <a:off x="457200" y="2362200"/>
            <a:ext cx="8229600" cy="3352800"/>
          </a:xfrm>
        </p:spPr>
        <p:txBody>
          <a:bodyPr/>
          <a:lstStyle/>
          <a:p>
            <a:pPr>
              <a:lnSpc>
                <a:spcPct val="90000"/>
              </a:lnSpc>
              <a:buFont typeface="Wingdings" pitchFamily="2" charset="2"/>
              <a:buChar char="Ø"/>
            </a:pPr>
            <a:r>
              <a:rPr lang="en-US" altLang="en-US" smtClean="0"/>
              <a:t>Established by Article 4 of the Bylaws of the International Fuel Tax Association, Inc.</a:t>
            </a:r>
          </a:p>
          <a:p>
            <a:pPr>
              <a:lnSpc>
                <a:spcPct val="90000"/>
              </a:lnSpc>
              <a:buFont typeface="Wingdings" pitchFamily="2" charset="2"/>
              <a:buChar char="Ø"/>
            </a:pPr>
            <a:r>
              <a:rPr lang="en-US" altLang="en-US" smtClean="0"/>
              <a:t>Consists of nine members</a:t>
            </a:r>
          </a:p>
          <a:p>
            <a:pPr>
              <a:lnSpc>
                <a:spcPct val="90000"/>
              </a:lnSpc>
              <a:buFont typeface="Wingdings" pitchFamily="2" charset="2"/>
              <a:buChar char="Ø"/>
            </a:pPr>
            <a:r>
              <a:rPr lang="en-US" altLang="en-US" smtClean="0"/>
              <a:t>Must be a Commissioner or designee</a:t>
            </a:r>
          </a:p>
          <a:p>
            <a:pPr>
              <a:lnSpc>
                <a:spcPct val="90000"/>
              </a:lnSpc>
              <a:buFont typeface="Wingdings" pitchFamily="2" charset="2"/>
              <a:buChar char="Ø"/>
            </a:pPr>
            <a:r>
              <a:rPr lang="en-US" altLang="en-US" smtClean="0"/>
              <a:t>Serve staggered two year terms</a:t>
            </a:r>
          </a:p>
          <a:p>
            <a:pPr>
              <a:lnSpc>
                <a:spcPct val="90000"/>
              </a:lnSpc>
              <a:buFont typeface="Wingdings" pitchFamily="2" charset="2"/>
              <a:buChar char="Ø"/>
            </a:pPr>
            <a:r>
              <a:rPr lang="en-US" altLang="en-US" smtClean="0"/>
              <a:t>Must attend regular meetings</a:t>
            </a:r>
          </a:p>
          <a:p>
            <a:pPr>
              <a:lnSpc>
                <a:spcPct val="90000"/>
              </a:lnSpc>
            </a:pPr>
            <a:endParaRPr lang="en-US" altLang="en-US" smtClean="0">
              <a:latin typeface="Footlight MT Light" pitchFamily="18" charset="0"/>
            </a:endParaRPr>
          </a:p>
        </p:txBody>
      </p:sp>
      <p:sp>
        <p:nvSpPr>
          <p:cNvPr id="3074" name="Rectangle 2"/>
          <p:cNvSpPr>
            <a:spLocks noGrp="1" noChangeArrowheads="1"/>
          </p:cNvSpPr>
          <p:nvPr>
            <p:ph type="title"/>
          </p:nvPr>
        </p:nvSpPr>
        <p:spPr bwMode="auto">
          <a:xfrm>
            <a:off x="457200" y="1143000"/>
            <a:ext cx="8229600" cy="1143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0000"/>
          </a:bodyPr>
          <a:lstStyle/>
          <a:p>
            <a:pPr>
              <a:defRPr/>
            </a:pPr>
            <a:r>
              <a:rPr lang="en-US" dirty="0" smtClean="0">
                <a:effectLst>
                  <a:outerShdw blurRad="38100" dist="38100" dir="2700000" algn="tl">
                    <a:srgbClr val="000000">
                      <a:alpha val="43137"/>
                    </a:srgbClr>
                  </a:outerShdw>
                </a:effectLst>
              </a:rPr>
              <a:t>The Board of Trustees</a:t>
            </a:r>
            <a:r>
              <a:rPr lang="en-US" dirty="0" smtClean="0"/>
              <a:t/>
            </a:r>
            <a:br>
              <a:rPr lang="en-US" dirty="0" smtClean="0"/>
            </a:br>
            <a:endParaRPr lang="en-US" dirty="0" smtClean="0"/>
          </a:p>
        </p:txBody>
      </p:sp>
    </p:spTree>
    <p:extLst>
      <p:ext uri="{BB962C8B-B14F-4D97-AF65-F5344CB8AC3E}">
        <p14:creationId xmlns:p14="http://schemas.microsoft.com/office/powerpoint/2010/main" val="26205148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idx="1"/>
          </p:nvPr>
        </p:nvSpPr>
        <p:spPr>
          <a:xfrm>
            <a:off x="457200" y="2209800"/>
            <a:ext cx="8229600" cy="4419600"/>
          </a:xfrm>
        </p:spPr>
        <p:txBody>
          <a:bodyPr/>
          <a:lstStyle/>
          <a:p>
            <a:pPr>
              <a:buFontTx/>
              <a:buNone/>
            </a:pPr>
            <a:r>
              <a:rPr lang="en-US" altLang="en-US" sz="2400" smtClean="0"/>
              <a:t>Manage the affairs of IFTA, Inc. including:</a:t>
            </a:r>
          </a:p>
          <a:p>
            <a:pPr>
              <a:buFont typeface="Wingdings" pitchFamily="2" charset="2"/>
              <a:buChar char="Ø"/>
            </a:pPr>
            <a:r>
              <a:rPr lang="en-US" altLang="en-US" sz="2400" smtClean="0"/>
              <a:t>Approve the financial plans of the Association</a:t>
            </a:r>
          </a:p>
          <a:p>
            <a:pPr lvl="2"/>
            <a:r>
              <a:rPr lang="en-US" altLang="en-US" smtClean="0"/>
              <a:t>Contracts – Loans – Investments - Revenue - Expense</a:t>
            </a:r>
          </a:p>
          <a:p>
            <a:pPr>
              <a:buFont typeface="Wingdings" pitchFamily="2" charset="2"/>
              <a:buChar char="Ø"/>
            </a:pPr>
            <a:r>
              <a:rPr lang="en-US" altLang="en-US" sz="2400" smtClean="0"/>
              <a:t>Oversee Committee Operations</a:t>
            </a:r>
          </a:p>
          <a:p>
            <a:pPr lvl="1">
              <a:buFont typeface="Arial" charset="0"/>
              <a:buChar char="•"/>
            </a:pPr>
            <a:r>
              <a:rPr lang="en-US" altLang="en-US" sz="2400" smtClean="0"/>
              <a:t>Board Liaisons ensure Committee’s function within Agreement mandates and Board charges</a:t>
            </a:r>
          </a:p>
          <a:p>
            <a:pPr lvl="1">
              <a:buFont typeface="Arial" charset="0"/>
              <a:buChar char="•"/>
            </a:pPr>
            <a:r>
              <a:rPr lang="en-US" altLang="en-US" sz="2400" smtClean="0"/>
              <a:t>Appoint Committee Chairs and approve members</a:t>
            </a:r>
          </a:p>
          <a:p>
            <a:pPr>
              <a:buFont typeface="Wingdings" pitchFamily="2" charset="2"/>
              <a:buChar char="Ø"/>
            </a:pPr>
            <a:r>
              <a:rPr lang="en-US" altLang="en-US" sz="2400" smtClean="0"/>
              <a:t>Plan and conduct Annual Business Meeting</a:t>
            </a:r>
          </a:p>
          <a:p>
            <a:pPr>
              <a:buFontTx/>
              <a:buNone/>
            </a:pPr>
            <a:endParaRPr lang="en-US" altLang="en-US" smtClean="0">
              <a:latin typeface="Footlight MT Light" pitchFamily="18" charset="0"/>
            </a:endParaRPr>
          </a:p>
          <a:p>
            <a:pPr>
              <a:buFont typeface="Wingdings" pitchFamily="2" charset="2"/>
              <a:buNone/>
            </a:pPr>
            <a:endParaRPr lang="en-US" altLang="en-US" smtClean="0">
              <a:latin typeface="Footlight MT Light" pitchFamily="18" charset="0"/>
            </a:endParaRPr>
          </a:p>
          <a:p>
            <a:pPr>
              <a:buFont typeface="Wingdings" pitchFamily="2" charset="2"/>
              <a:buNone/>
            </a:pPr>
            <a:endParaRPr lang="en-US" altLang="en-US" smtClean="0">
              <a:latin typeface="Footlight MT Light" pitchFamily="18" charset="0"/>
            </a:endParaRPr>
          </a:p>
          <a:p>
            <a:pPr>
              <a:buFont typeface="Wingdings" pitchFamily="2" charset="2"/>
              <a:buChar char="ü"/>
            </a:pPr>
            <a:endParaRPr lang="en-US" altLang="en-US" smtClean="0">
              <a:latin typeface="Footlight MT Light" pitchFamily="18" charset="0"/>
            </a:endParaRPr>
          </a:p>
        </p:txBody>
      </p:sp>
      <p:sp>
        <p:nvSpPr>
          <p:cNvPr id="4098" name="Rectangle 2"/>
          <p:cNvSpPr>
            <a:spLocks noGrp="1" noChangeArrowheads="1"/>
          </p:cNvSpPr>
          <p:nvPr>
            <p:ph type="title"/>
          </p:nvPr>
        </p:nvSpPr>
        <p:spPr bwMode="auto">
          <a:xfrm>
            <a:off x="457200" y="990600"/>
            <a:ext cx="8229600" cy="655638"/>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0000"/>
          </a:bodyPr>
          <a:lstStyle/>
          <a:p>
            <a:pPr>
              <a:defRPr/>
            </a:pPr>
            <a:r>
              <a:rPr lang="en-US" sz="4000" dirty="0" smtClean="0">
                <a:effectLst>
                  <a:outerShdw blurRad="38100" dist="38100" dir="2700000" algn="tl">
                    <a:srgbClr val="000000">
                      <a:alpha val="43137"/>
                    </a:srgbClr>
                  </a:outerShdw>
                </a:effectLst>
                <a:cs typeface="Arial" charset="0"/>
              </a:rPr>
              <a:t>The Board of Trustees</a:t>
            </a:r>
            <a:r>
              <a:rPr lang="en-US" sz="4000" dirty="0" smtClean="0">
                <a:cs typeface="Arial" charset="0"/>
              </a:rPr>
              <a:t/>
            </a:r>
            <a:br>
              <a:rPr lang="en-US" sz="4000" dirty="0" smtClean="0">
                <a:cs typeface="Arial" charset="0"/>
              </a:rPr>
            </a:br>
            <a:r>
              <a:rPr lang="en-US" sz="2800" dirty="0" smtClean="0">
                <a:cs typeface="Arial" charset="0"/>
              </a:rPr>
              <a:t>Basic Functions</a:t>
            </a:r>
            <a:endParaRPr lang="en-US" sz="4000" dirty="0" smtClean="0">
              <a:cs typeface="Arial" charset="0"/>
            </a:endParaRPr>
          </a:p>
        </p:txBody>
      </p:sp>
    </p:spTree>
    <p:extLst>
      <p:ext uri="{BB962C8B-B14F-4D97-AF65-F5344CB8AC3E}">
        <p14:creationId xmlns:p14="http://schemas.microsoft.com/office/powerpoint/2010/main" val="213204088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p:cNvSpPr>
            <a:spLocks noGrp="1"/>
          </p:cNvSpPr>
          <p:nvPr>
            <p:ph idx="1"/>
          </p:nvPr>
        </p:nvSpPr>
        <p:spPr/>
        <p:txBody>
          <a:bodyPr/>
          <a:lstStyle/>
          <a:p>
            <a:pPr>
              <a:buFontTx/>
              <a:buNone/>
            </a:pPr>
            <a:r>
              <a:rPr lang="en-US" altLang="en-US" smtClean="0">
                <a:cs typeface="Arial" charset="0"/>
              </a:rPr>
              <a:t>Manage the affairs of IFTA, Inc. (Cont.):</a:t>
            </a:r>
          </a:p>
          <a:p>
            <a:pPr>
              <a:buFont typeface="Wingdings" pitchFamily="2" charset="2"/>
              <a:buChar char="Ø"/>
            </a:pPr>
            <a:r>
              <a:rPr lang="en-US" altLang="en-US" smtClean="0">
                <a:cs typeface="Arial" charset="0"/>
              </a:rPr>
              <a:t>Create and maintain the Strategic Plan</a:t>
            </a:r>
          </a:p>
          <a:p>
            <a:pPr>
              <a:buFont typeface="Wingdings" pitchFamily="2" charset="2"/>
              <a:buChar char="Ø"/>
            </a:pPr>
            <a:r>
              <a:rPr lang="en-US" altLang="en-US" smtClean="0">
                <a:cs typeface="Arial" charset="0"/>
              </a:rPr>
              <a:t>Establish Special Committees and direct activities</a:t>
            </a:r>
          </a:p>
          <a:p>
            <a:pPr>
              <a:buFont typeface="Wingdings" pitchFamily="2" charset="2"/>
              <a:buChar char="Ø"/>
            </a:pPr>
            <a:r>
              <a:rPr lang="en-US" altLang="en-US" smtClean="0">
                <a:cs typeface="Arial" charset="0"/>
              </a:rPr>
              <a:t>Serve as the appellate body for appeals to actions of the Dispute Resolution Committee</a:t>
            </a:r>
          </a:p>
        </p:txBody>
      </p:sp>
      <p:sp>
        <p:nvSpPr>
          <p:cNvPr id="5122" name="Title 1"/>
          <p:cNvSpPr>
            <a:spLocks noGrp="1"/>
          </p:cNvSpPr>
          <p:nvPr>
            <p:ph type="title"/>
          </p:nvPr>
        </p:nvSpPr>
        <p:spPr bwMode="auto">
          <a:xfrm>
            <a:off x="457200" y="1066800"/>
            <a:ext cx="8229600" cy="884238"/>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defRPr/>
            </a:pPr>
            <a:r>
              <a:rPr lang="en-US" dirty="0" smtClean="0">
                <a:effectLst>
                  <a:outerShdw blurRad="38100" dist="38100" dir="2700000" algn="tl">
                    <a:srgbClr val="000000">
                      <a:alpha val="43137"/>
                    </a:srgbClr>
                  </a:outerShdw>
                </a:effectLst>
                <a:cs typeface="Arial" charset="0"/>
              </a:rPr>
              <a:t>The Board of Trustees</a:t>
            </a:r>
          </a:p>
        </p:txBody>
      </p:sp>
    </p:spTree>
    <p:extLst>
      <p:ext uri="{BB962C8B-B14F-4D97-AF65-F5344CB8AC3E}">
        <p14:creationId xmlns:p14="http://schemas.microsoft.com/office/powerpoint/2010/main" val="17150354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idx="1"/>
          </p:nvPr>
        </p:nvSpPr>
        <p:spPr>
          <a:xfrm>
            <a:off x="533400" y="1828800"/>
            <a:ext cx="8077200" cy="2971800"/>
          </a:xfrm>
        </p:spPr>
        <p:txBody>
          <a:bodyPr/>
          <a:lstStyle/>
          <a:p>
            <a:pPr marL="0" indent="0" algn="ctr">
              <a:buFontTx/>
              <a:buNone/>
            </a:pPr>
            <a:r>
              <a:rPr lang="en-US" altLang="en-US" sz="4800" smtClean="0"/>
              <a:t/>
            </a:r>
            <a:br>
              <a:rPr lang="en-US" altLang="en-US" sz="4800" smtClean="0"/>
            </a:br>
            <a:r>
              <a:rPr lang="en-US" altLang="en-US" sz="4800" smtClean="0"/>
              <a:t> </a:t>
            </a:r>
            <a:r>
              <a:rPr lang="en-US" altLang="en-US" sz="4000" smtClean="0"/>
              <a:t>Bylaws are found on the</a:t>
            </a:r>
          </a:p>
          <a:p>
            <a:pPr marL="0" indent="0" algn="ctr">
              <a:buFontTx/>
              <a:buNone/>
            </a:pPr>
            <a:r>
              <a:rPr lang="en-US" altLang="en-US" sz="4800" smtClean="0"/>
              <a:t>IFTA, Inc. Web site</a:t>
            </a:r>
          </a:p>
        </p:txBody>
      </p:sp>
    </p:spTree>
    <p:extLst>
      <p:ext uri="{BB962C8B-B14F-4D97-AF65-F5344CB8AC3E}">
        <p14:creationId xmlns:p14="http://schemas.microsoft.com/office/powerpoint/2010/main" val="64858567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Line 5"/>
          <p:cNvSpPr>
            <a:spLocks noChangeShapeType="1"/>
          </p:cNvSpPr>
          <p:nvPr/>
        </p:nvSpPr>
        <p:spPr bwMode="auto">
          <a:xfrm flipV="1">
            <a:off x="4525963" y="5862638"/>
            <a:ext cx="0" cy="30480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pic>
        <p:nvPicPr>
          <p:cNvPr id="15363"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88" y="1219200"/>
            <a:ext cx="8534400" cy="508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ight Arrow 5"/>
          <p:cNvSpPr/>
          <p:nvPr/>
        </p:nvSpPr>
        <p:spPr>
          <a:xfrm>
            <a:off x="641350" y="3429000"/>
            <a:ext cx="977900" cy="3048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extLst>
      <p:ext uri="{BB962C8B-B14F-4D97-AF65-F5344CB8AC3E}">
        <p14:creationId xmlns:p14="http://schemas.microsoft.com/office/powerpoint/2010/main" val="30377088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algn="ctr">
              <a:buFont typeface="Wingdings" pitchFamily="2" charset="2"/>
              <a:buNone/>
            </a:pPr>
            <a:r>
              <a:rPr lang="en-US" altLang="en-US" sz="4000" b="1" smtClean="0"/>
              <a:t>Executive Committee</a:t>
            </a:r>
          </a:p>
          <a:p>
            <a:pPr lvl="2">
              <a:buFontTx/>
              <a:buNone/>
            </a:pPr>
            <a:endParaRPr lang="en-US" altLang="en-US" smtClean="0"/>
          </a:p>
          <a:p>
            <a:pPr lvl="2">
              <a:buFont typeface="Wingdings" pitchFamily="2" charset="2"/>
              <a:buChar char="Ø"/>
            </a:pPr>
            <a:r>
              <a:rPr lang="en-US" altLang="en-US" sz="2000" b="1" smtClean="0"/>
              <a:t>Stephen Nutter, President</a:t>
            </a:r>
          </a:p>
          <a:p>
            <a:pPr lvl="3">
              <a:buFont typeface="Wingdings" pitchFamily="2" charset="2"/>
              <a:buNone/>
            </a:pPr>
            <a:r>
              <a:rPr lang="en-US" altLang="en-US" smtClean="0"/>
              <a:t>Virginia Department of Motor Vehicles – Southeast Region </a:t>
            </a:r>
          </a:p>
          <a:p>
            <a:pPr lvl="2">
              <a:buFont typeface="Wingdings" pitchFamily="2" charset="2"/>
              <a:buChar char="Ø"/>
            </a:pPr>
            <a:r>
              <a:rPr lang="en-US" altLang="en-US" sz="2000" b="1" smtClean="0"/>
              <a:t>Scott Bryer, 1st Vice President</a:t>
            </a:r>
          </a:p>
          <a:p>
            <a:pPr lvl="3">
              <a:buFont typeface="Wingdings" pitchFamily="2" charset="2"/>
              <a:buNone/>
            </a:pPr>
            <a:r>
              <a:rPr lang="en-US" altLang="en-US" smtClean="0"/>
              <a:t>New Hampshire Department of Safety, – Northeast Region</a:t>
            </a:r>
          </a:p>
          <a:p>
            <a:pPr lvl="2">
              <a:buFont typeface="Wingdings" pitchFamily="2" charset="2"/>
              <a:buChar char="Ø"/>
            </a:pPr>
            <a:r>
              <a:rPr lang="en-US" altLang="en-US" sz="2000" b="1" smtClean="0"/>
              <a:t>Antoinette Tannous, 2</a:t>
            </a:r>
            <a:r>
              <a:rPr lang="en-US" altLang="en-US" sz="2000" b="1" baseline="30000" smtClean="0"/>
              <a:t>nd</a:t>
            </a:r>
            <a:r>
              <a:rPr lang="en-US" altLang="en-US" sz="2000" b="1" smtClean="0"/>
              <a:t> Vice President</a:t>
            </a:r>
          </a:p>
          <a:p>
            <a:pPr lvl="3">
              <a:buFont typeface="Wingdings" pitchFamily="2" charset="2"/>
              <a:buNone/>
            </a:pPr>
            <a:r>
              <a:rPr lang="en-US" altLang="en-US" smtClean="0"/>
              <a:t>Revenue Quebec – Canadian Region</a:t>
            </a:r>
          </a:p>
          <a:p>
            <a:pPr lvl="3">
              <a:buFont typeface="Wingdings" pitchFamily="2" charset="2"/>
              <a:buNone/>
            </a:pPr>
            <a:endParaRPr lang="en-US" altLang="en-US" smtClean="0"/>
          </a:p>
        </p:txBody>
      </p:sp>
      <p:sp>
        <p:nvSpPr>
          <p:cNvPr id="8194" name="Rectangle 2"/>
          <p:cNvSpPr>
            <a:spLocks noGrp="1" noChangeArrowheads="1"/>
          </p:cNvSpPr>
          <p:nvPr>
            <p:ph type="title"/>
          </p:nvPr>
        </p:nvSpPr>
        <p:spPr bwMode="auto">
          <a:xfrm>
            <a:off x="457200" y="1219200"/>
            <a:ext cx="8229600" cy="792163"/>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defRPr/>
            </a:pPr>
            <a:r>
              <a:rPr lang="en-US" dirty="0" smtClean="0">
                <a:effectLst>
                  <a:outerShdw blurRad="38100" dist="38100" dir="2700000" algn="tl">
                    <a:srgbClr val="000000">
                      <a:alpha val="43137"/>
                    </a:srgbClr>
                  </a:outerShdw>
                </a:effectLst>
              </a:rPr>
              <a:t>Board Members</a:t>
            </a:r>
          </a:p>
        </p:txBody>
      </p:sp>
    </p:spTree>
    <p:extLst>
      <p:ext uri="{BB962C8B-B14F-4D97-AF65-F5344CB8AC3E}">
        <p14:creationId xmlns:p14="http://schemas.microsoft.com/office/powerpoint/2010/main" val="157431490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idx="1"/>
          </p:nvPr>
        </p:nvSpPr>
        <p:spPr>
          <a:xfrm>
            <a:off x="457200" y="1371600"/>
            <a:ext cx="8229600" cy="4525963"/>
          </a:xfrm>
        </p:spPr>
        <p:txBody>
          <a:bodyPr/>
          <a:lstStyle/>
          <a:p>
            <a:pPr lvl="3">
              <a:lnSpc>
                <a:spcPct val="90000"/>
              </a:lnSpc>
              <a:buFont typeface="Wingdings" pitchFamily="2" charset="2"/>
              <a:buNone/>
            </a:pPr>
            <a:endParaRPr lang="en-US" altLang="en-US" sz="1600" b="1" smtClean="0"/>
          </a:p>
          <a:p>
            <a:pPr lvl="1">
              <a:lnSpc>
                <a:spcPct val="90000"/>
              </a:lnSpc>
              <a:buFont typeface="Wingdings" pitchFamily="2" charset="2"/>
              <a:buChar char="Ø"/>
            </a:pPr>
            <a:r>
              <a:rPr lang="en-US" altLang="en-US" sz="2000" b="1" smtClean="0"/>
              <a:t>Trent Knoles – Midwest Region</a:t>
            </a:r>
          </a:p>
          <a:p>
            <a:pPr lvl="1">
              <a:lnSpc>
                <a:spcPct val="90000"/>
              </a:lnSpc>
              <a:buFont typeface="Wingdings" pitchFamily="2" charset="2"/>
              <a:buNone/>
            </a:pPr>
            <a:r>
              <a:rPr lang="en-US" altLang="en-US" sz="2000" smtClean="0"/>
              <a:t>	Illinois Department of Revenue </a:t>
            </a:r>
          </a:p>
          <a:p>
            <a:pPr lvl="1">
              <a:lnSpc>
                <a:spcPct val="90000"/>
              </a:lnSpc>
              <a:buFont typeface="Wingdings" pitchFamily="2" charset="2"/>
              <a:buChar char="Ø"/>
            </a:pPr>
            <a:r>
              <a:rPr lang="en-US" altLang="en-US" sz="2000" b="1" smtClean="0"/>
              <a:t>Craig Lyon – Canadian Region</a:t>
            </a:r>
          </a:p>
          <a:p>
            <a:pPr lvl="1">
              <a:lnSpc>
                <a:spcPct val="90000"/>
              </a:lnSpc>
              <a:buFont typeface="Arial" charset="0"/>
              <a:buNone/>
            </a:pPr>
            <a:r>
              <a:rPr lang="en-US" altLang="en-US" sz="2000" smtClean="0"/>
              <a:t> 	Saskatchewan Ministry of Finance</a:t>
            </a:r>
          </a:p>
          <a:p>
            <a:pPr lvl="1">
              <a:lnSpc>
                <a:spcPct val="90000"/>
              </a:lnSpc>
              <a:buFont typeface="Wingdings" pitchFamily="2" charset="2"/>
              <a:buChar char="Ø"/>
            </a:pPr>
            <a:r>
              <a:rPr lang="en-US" altLang="en-US" sz="2000" b="1" smtClean="0"/>
              <a:t>David Nicholson </a:t>
            </a:r>
            <a:r>
              <a:rPr lang="en-US" altLang="en-US" sz="2000" smtClean="0"/>
              <a:t>– </a:t>
            </a:r>
            <a:r>
              <a:rPr lang="en-US" altLang="en-US" sz="2000" b="1" smtClean="0"/>
              <a:t>Midwest Region</a:t>
            </a:r>
          </a:p>
          <a:p>
            <a:pPr lvl="1">
              <a:lnSpc>
                <a:spcPct val="90000"/>
              </a:lnSpc>
              <a:buFont typeface="Arial" charset="0"/>
              <a:buNone/>
            </a:pPr>
            <a:r>
              <a:rPr lang="en-US" altLang="en-US" sz="2000" smtClean="0"/>
              <a:t>	OK Corporation Commission</a:t>
            </a:r>
          </a:p>
          <a:p>
            <a:pPr lvl="1">
              <a:lnSpc>
                <a:spcPct val="90000"/>
              </a:lnSpc>
              <a:buFont typeface="Wingdings" pitchFamily="2" charset="2"/>
              <a:buChar char="Ø"/>
            </a:pPr>
            <a:r>
              <a:rPr lang="en-US" altLang="en-US" sz="2000" b="1" smtClean="0"/>
              <a:t>Rodney Richard – Southeast Region</a:t>
            </a:r>
          </a:p>
          <a:p>
            <a:pPr lvl="1">
              <a:lnSpc>
                <a:spcPct val="90000"/>
              </a:lnSpc>
              <a:buFont typeface="Arial" charset="0"/>
              <a:buNone/>
            </a:pPr>
            <a:r>
              <a:rPr lang="en-US" altLang="en-US" sz="2000" smtClean="0"/>
              <a:t>	Arkansas Department of Finance</a:t>
            </a:r>
          </a:p>
          <a:p>
            <a:pPr lvl="1">
              <a:lnSpc>
                <a:spcPct val="90000"/>
              </a:lnSpc>
              <a:buFont typeface="Wingdings" pitchFamily="2" charset="2"/>
              <a:buChar char="Ø"/>
            </a:pPr>
            <a:r>
              <a:rPr lang="en-US" altLang="en-US" sz="2000" b="1" smtClean="0"/>
              <a:t>L. Michael Romeo – Northeast Region</a:t>
            </a:r>
          </a:p>
          <a:p>
            <a:pPr lvl="1">
              <a:lnSpc>
                <a:spcPct val="90000"/>
              </a:lnSpc>
              <a:buFont typeface="Arial" charset="0"/>
              <a:buNone/>
            </a:pPr>
            <a:r>
              <a:rPr lang="en-US" altLang="en-US" sz="2000" smtClean="0"/>
              <a:t>	Connecticut Department of Revenue Services</a:t>
            </a:r>
          </a:p>
          <a:p>
            <a:pPr lvl="1">
              <a:lnSpc>
                <a:spcPct val="90000"/>
              </a:lnSpc>
              <a:buFont typeface="Wingdings" pitchFamily="2" charset="2"/>
              <a:buChar char="Ø"/>
            </a:pPr>
            <a:r>
              <a:rPr lang="en-US" altLang="en-US" sz="2000" b="1" smtClean="0"/>
              <a:t>Helen Varcoe – Western Region</a:t>
            </a:r>
          </a:p>
          <a:p>
            <a:pPr lvl="1">
              <a:lnSpc>
                <a:spcPct val="90000"/>
              </a:lnSpc>
              <a:buFont typeface="Arial" charset="0"/>
              <a:buNone/>
            </a:pPr>
            <a:r>
              <a:rPr lang="en-US" altLang="en-US" sz="2000" smtClean="0"/>
              <a:t>	Montana Department of Transportation</a:t>
            </a:r>
          </a:p>
        </p:txBody>
      </p:sp>
      <p:sp>
        <p:nvSpPr>
          <p:cNvPr id="9218" name="Rectangle 2"/>
          <p:cNvSpPr>
            <a:spLocks noGrp="1" noChangeArrowheads="1"/>
          </p:cNvSpPr>
          <p:nvPr>
            <p:ph type="title"/>
          </p:nvPr>
        </p:nvSpPr>
        <p:spPr bwMode="auto">
          <a:xfrm>
            <a:off x="457200" y="914400"/>
            <a:ext cx="8229600" cy="715963"/>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defRPr/>
            </a:pPr>
            <a:r>
              <a:rPr lang="en-US" sz="4000" b="1" dirty="0" smtClean="0">
                <a:effectLst>
                  <a:outerShdw blurRad="38100" dist="38100" dir="2700000" algn="tl">
                    <a:srgbClr val="000000">
                      <a:alpha val="43137"/>
                    </a:srgbClr>
                  </a:outerShdw>
                </a:effectLst>
              </a:rPr>
              <a:t>Board Members</a:t>
            </a:r>
          </a:p>
        </p:txBody>
      </p:sp>
    </p:spTree>
    <p:extLst>
      <p:ext uri="{BB962C8B-B14F-4D97-AF65-F5344CB8AC3E}">
        <p14:creationId xmlns:p14="http://schemas.microsoft.com/office/powerpoint/2010/main" val="420465246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idx="1"/>
          </p:nvPr>
        </p:nvSpPr>
        <p:spPr/>
        <p:txBody>
          <a:bodyPr/>
          <a:lstStyle/>
          <a:p>
            <a:pPr algn="ctr">
              <a:buFontTx/>
              <a:buNone/>
            </a:pPr>
            <a:r>
              <a:rPr lang="en-US" altLang="en-US" sz="4000" smtClean="0"/>
              <a:t>For all the details of the Board’s activities, go to the IFTA , Inc. web site at </a:t>
            </a:r>
          </a:p>
          <a:p>
            <a:pPr algn="ctr">
              <a:buFontTx/>
              <a:buNone/>
            </a:pPr>
            <a:r>
              <a:rPr lang="en-US" altLang="en-US" sz="4000" smtClean="0">
                <a:hlinkClick r:id="rId2"/>
              </a:rPr>
              <a:t>www.iftach.org</a:t>
            </a:r>
            <a:endParaRPr lang="en-US" altLang="en-US" sz="4000" smtClean="0"/>
          </a:p>
          <a:p>
            <a:pPr algn="ctr">
              <a:buFontTx/>
              <a:buNone/>
            </a:pPr>
            <a:r>
              <a:rPr lang="en-US" altLang="en-US" sz="4000" smtClean="0"/>
              <a:t>The minutes of all Board activities are posted for your review!</a:t>
            </a:r>
          </a:p>
        </p:txBody>
      </p:sp>
      <p:sp>
        <p:nvSpPr>
          <p:cNvPr id="18435" name="Rectangle 2"/>
          <p:cNvSpPr>
            <a:spLocks noGrp="1" noChangeArrowheads="1"/>
          </p:cNvSpPr>
          <p:nvPr>
            <p:ph type="title"/>
          </p:nvPr>
        </p:nvSpPr>
        <p:spPr bwMode="auto">
          <a:xfrm>
            <a:off x="457200" y="1219200"/>
            <a:ext cx="8229600" cy="71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4000" smtClean="0"/>
              <a:t>Board Current Activities</a:t>
            </a:r>
          </a:p>
        </p:txBody>
      </p:sp>
    </p:spTree>
    <p:extLst>
      <p:ext uri="{BB962C8B-B14F-4D97-AF65-F5344CB8AC3E}">
        <p14:creationId xmlns:p14="http://schemas.microsoft.com/office/powerpoint/2010/main" val="5387699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ChangeArrowheads="1"/>
          </p:cNvSpPr>
          <p:nvPr/>
        </p:nvSpPr>
        <p:spPr bwMode="auto">
          <a:xfrm>
            <a:off x="228600" y="1676400"/>
            <a:ext cx="8458200" cy="350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defRPr/>
            </a:pPr>
            <a:r>
              <a:rPr lang="en-US" sz="4400" b="1" dirty="0">
                <a:effectLst>
                  <a:outerShdw blurRad="38100" dist="38100" dir="2700000" algn="tl">
                    <a:srgbClr val="000000">
                      <a:alpha val="43137"/>
                    </a:srgbClr>
                  </a:outerShdw>
                </a:effectLst>
                <a:latin typeface="Times New Roman" pitchFamily="18" charset="0"/>
              </a:rPr>
              <a:t>IFTA, </a:t>
            </a:r>
            <a:r>
              <a:rPr lang="en-US" sz="4400" b="1" dirty="0" smtClean="0">
                <a:effectLst>
                  <a:outerShdw blurRad="38100" dist="38100" dir="2700000" algn="tl">
                    <a:srgbClr val="000000">
                      <a:alpha val="43137"/>
                    </a:srgbClr>
                  </a:outerShdw>
                </a:effectLst>
                <a:latin typeface="Times New Roman" pitchFamily="18" charset="0"/>
              </a:rPr>
              <a:t>Inc. Board Members </a:t>
            </a:r>
          </a:p>
          <a:p>
            <a:pPr algn="ctr">
              <a:defRPr/>
            </a:pPr>
            <a:r>
              <a:rPr lang="en-US" sz="4400" b="1" dirty="0" smtClean="0">
                <a:effectLst>
                  <a:outerShdw blurRad="38100" dist="38100" dir="2700000" algn="tl">
                    <a:srgbClr val="000000">
                      <a:alpha val="43137"/>
                    </a:srgbClr>
                  </a:outerShdw>
                </a:effectLst>
                <a:latin typeface="Times New Roman" pitchFamily="18" charset="0"/>
              </a:rPr>
              <a:t>Elections </a:t>
            </a:r>
            <a:r>
              <a:rPr lang="en-US" sz="4400" b="1" dirty="0">
                <a:effectLst>
                  <a:outerShdw blurRad="38100" dist="38100" dir="2700000" algn="tl">
                    <a:srgbClr val="000000">
                      <a:alpha val="43137"/>
                    </a:srgbClr>
                  </a:outerShdw>
                </a:effectLst>
                <a:latin typeface="Times New Roman" pitchFamily="18" charset="0"/>
              </a:rPr>
              <a:t>&amp; Qualifications</a:t>
            </a:r>
            <a:endParaRPr lang="en-US" sz="2400" b="1" dirty="0">
              <a:effectLst>
                <a:outerShdw blurRad="38100" dist="38100" dir="2700000" algn="tl">
                  <a:srgbClr val="000000">
                    <a:alpha val="43137"/>
                  </a:srgbClr>
                </a:outerShdw>
              </a:effectLst>
              <a:latin typeface="Times New Roman" pitchFamily="18" charset="0"/>
            </a:endParaRPr>
          </a:p>
        </p:txBody>
      </p:sp>
    </p:spTree>
    <p:extLst>
      <p:ext uri="{BB962C8B-B14F-4D97-AF65-F5344CB8AC3E}">
        <p14:creationId xmlns:p14="http://schemas.microsoft.com/office/powerpoint/2010/main" val="36136950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3"/>
          <p:cNvSpPr>
            <a:spLocks noGrp="1" noChangeArrowheads="1"/>
          </p:cNvSpPr>
          <p:nvPr>
            <p:ph type="body" idx="4294967295"/>
          </p:nvPr>
        </p:nvSpPr>
        <p:spPr>
          <a:xfrm>
            <a:off x="1447800" y="2133600"/>
            <a:ext cx="7696200" cy="3962400"/>
          </a:xfrm>
        </p:spPr>
        <p:txBody>
          <a:bodyPr/>
          <a:lstStyle/>
          <a:p>
            <a:pPr>
              <a:buClr>
                <a:schemeClr val="tx1"/>
              </a:buClr>
              <a:buFont typeface="Wingdings" pitchFamily="2" charset="2"/>
              <a:buChar char="ü"/>
            </a:pPr>
            <a:r>
              <a:rPr lang="en-US" altLang="en-US" sz="2800" smtClean="0"/>
              <a:t>The International Fuel Tax Agreement</a:t>
            </a:r>
          </a:p>
          <a:p>
            <a:pPr>
              <a:buClr>
                <a:srgbClr val="000000"/>
              </a:buClr>
              <a:buFont typeface="Wingdings" pitchFamily="2" charset="2"/>
              <a:buChar char="ü"/>
            </a:pPr>
            <a:r>
              <a:rPr lang="en-US" altLang="en-US" sz="2800" smtClean="0"/>
              <a:t>A tax collection agreement by and among the 48 contiguous States and the 10 Canadian Provinces bordering the US</a:t>
            </a:r>
          </a:p>
          <a:p>
            <a:pPr>
              <a:buFont typeface="Wingdings" pitchFamily="2" charset="2"/>
              <a:buChar char="ü"/>
            </a:pPr>
            <a:r>
              <a:rPr lang="en-US" altLang="en-US" sz="2800" smtClean="0"/>
              <a:t>Uniform administration of motor fuels use taxation laws with respect to qualified motor vehicles operated in more than one member jurisdiction</a:t>
            </a:r>
          </a:p>
        </p:txBody>
      </p:sp>
      <p:sp>
        <p:nvSpPr>
          <p:cNvPr id="3" name="Rectangle 2"/>
          <p:cNvSpPr/>
          <p:nvPr/>
        </p:nvSpPr>
        <p:spPr>
          <a:xfrm>
            <a:off x="327246" y="1066800"/>
            <a:ext cx="4833246" cy="923330"/>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5400" b="1" spc="50" dirty="0">
                <a:ln w="11430"/>
                <a:solidFill>
                  <a:srgbClr val="000000"/>
                </a:solidFill>
                <a:effectLst>
                  <a:outerShdw blurRad="76200" dist="50800" dir="5400000" algn="tl" rotWithShape="0">
                    <a:srgbClr val="000000">
                      <a:alpha val="65000"/>
                    </a:srgbClr>
                  </a:outerShdw>
                </a:effectLst>
              </a:rPr>
              <a:t>What is IFTA?</a:t>
            </a:r>
          </a:p>
        </p:txBody>
      </p:sp>
      <p:sp>
        <p:nvSpPr>
          <p:cNvPr id="4" name="Date Placeholder 3"/>
          <p:cNvSpPr>
            <a:spLocks noGrp="1"/>
          </p:cNvSpPr>
          <p:nvPr>
            <p:ph type="dt" sz="half" idx="4294967295"/>
          </p:nvPr>
        </p:nvSpPr>
        <p:spPr>
          <a:xfrm>
            <a:off x="457200" y="6356350"/>
            <a:ext cx="2133600" cy="365125"/>
          </a:xfrm>
          <a:prstGeom prst="rect">
            <a:avLst/>
          </a:prstGeom>
        </p:spPr>
        <p:txBody>
          <a:bodyPr vert="horz" lIns="91440" tIns="45720" rIns="91440" bIns="45720" rtlCol="0" anchor="ctr"/>
          <a:lstStyle>
            <a:lvl1pPr algn="l" eaLnBrk="1" hangingPunct="1">
              <a:defRPr sz="1200" b="0">
                <a:solidFill>
                  <a:prstClr val="black">
                    <a:tint val="75000"/>
                  </a:prstClr>
                </a:solidFill>
                <a:latin typeface="Arial" charset="0"/>
              </a:defRPr>
            </a:lvl1pPr>
          </a:lstStyle>
          <a:p>
            <a:pPr fontAlgn="base">
              <a:spcBef>
                <a:spcPct val="0"/>
              </a:spcBef>
              <a:spcAft>
                <a:spcPct val="0"/>
              </a:spcAft>
              <a:defRPr/>
            </a:pPr>
            <a:r>
              <a:rPr lang="en-US" dirty="0" smtClean="0"/>
              <a:t>August 14-15</a:t>
            </a:r>
            <a:endParaRPr lang="en-US" dirty="0"/>
          </a:p>
        </p:txBody>
      </p:sp>
      <p:sp>
        <p:nvSpPr>
          <p:cNvPr id="5" name="Footer Placeholder 4"/>
          <p:cNvSpPr>
            <a:spLocks noGrp="1"/>
          </p:cNvSpPr>
          <p:nvPr>
            <p:ph type="ftr" sz="quarter" idx="4294967295"/>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prstClr val="black">
                    <a:tint val="75000"/>
                  </a:prstClr>
                </a:solidFill>
                <a:latin typeface="Arial" charset="0"/>
              </a:defRPr>
            </a:lvl1pPr>
          </a:lstStyle>
          <a:p>
            <a:pPr fontAlgn="base">
              <a:spcBef>
                <a:spcPct val="0"/>
              </a:spcBef>
              <a:spcAft>
                <a:spcPct val="0"/>
              </a:spcAft>
              <a:defRPr/>
            </a:pPr>
            <a:r>
              <a:rPr lang="en-US" dirty="0" smtClean="0"/>
              <a:t>2019 Annual IFTA Business Meeting</a:t>
            </a:r>
            <a:endParaRPr lang="en-US" dirty="0"/>
          </a:p>
        </p:txBody>
      </p:sp>
      <p:sp>
        <p:nvSpPr>
          <p:cNvPr id="6" name="Slide Number Placeholder 5"/>
          <p:cNvSpPr>
            <a:spLocks noGrp="1"/>
          </p:cNvSpPr>
          <p:nvPr>
            <p:ph type="sldNum" sz="quarter" idx="4294967295"/>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fontAlgn="base">
              <a:spcBef>
                <a:spcPct val="0"/>
              </a:spcBef>
              <a:spcAft>
                <a:spcPct val="0"/>
              </a:spcAft>
              <a:defRPr/>
            </a:pPr>
            <a:r>
              <a:rPr lang="en-US" altLang="en-US" dirty="0" smtClean="0">
                <a:latin typeface="Arial" charset="0"/>
              </a:rPr>
              <a:t>Raleigh, North Carolina</a:t>
            </a:r>
            <a:endParaRPr lang="en-US" altLang="en-US" dirty="0">
              <a:latin typeface="Arial" charset="0"/>
            </a:endParaRPr>
          </a:p>
        </p:txBody>
      </p:sp>
    </p:spTree>
    <p:extLst>
      <p:ext uri="{BB962C8B-B14F-4D97-AF65-F5344CB8AC3E}">
        <p14:creationId xmlns:p14="http://schemas.microsoft.com/office/powerpoint/2010/main" val="2646785863"/>
      </p:ext>
    </p:extLst>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bwMode="auto">
          <a:xfrm>
            <a:off x="228600" y="1752600"/>
            <a:ext cx="8686800" cy="437356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lnSpcReduction="10000"/>
          </a:bodyPr>
          <a:lstStyle/>
          <a:p>
            <a:pPr marL="236538" indent="-236538">
              <a:lnSpc>
                <a:spcPct val="80000"/>
              </a:lnSpc>
              <a:buFont typeface="Wingdings" pitchFamily="2" charset="2"/>
              <a:buChar char="§"/>
            </a:pPr>
            <a:r>
              <a:rPr lang="en-US" altLang="en-US" sz="2400" smtClean="0">
                <a:latin typeface="Times New Roman" pitchFamily="18" charset="0"/>
                <a:cs typeface="Times New Roman" pitchFamily="18" charset="0"/>
              </a:rPr>
              <a:t>Any commissioner of a member jurisdiction, or their designee, is eligible to serve as a Trustee.</a:t>
            </a:r>
          </a:p>
          <a:p>
            <a:pPr marL="236538" indent="-236538">
              <a:lnSpc>
                <a:spcPct val="80000"/>
              </a:lnSpc>
              <a:buFont typeface="Wingdings" pitchFamily="2" charset="2"/>
              <a:buNone/>
            </a:pPr>
            <a:endParaRPr lang="en-US" altLang="en-US" sz="1800" smtClean="0">
              <a:latin typeface="Times New Roman" pitchFamily="18" charset="0"/>
              <a:cs typeface="Times New Roman" pitchFamily="18" charset="0"/>
            </a:endParaRPr>
          </a:p>
          <a:p>
            <a:pPr marL="236538" indent="-236538">
              <a:lnSpc>
                <a:spcPct val="80000"/>
              </a:lnSpc>
              <a:buFont typeface="Wingdings" pitchFamily="2" charset="2"/>
              <a:buChar char="§"/>
            </a:pPr>
            <a:r>
              <a:rPr lang="en-US" altLang="en-US" sz="2400" smtClean="0">
                <a:latin typeface="Times New Roman" pitchFamily="18" charset="0"/>
                <a:cs typeface="Times New Roman" pitchFamily="18" charset="0"/>
              </a:rPr>
              <a:t>There shall be nine (9) Trustees on the Board.</a:t>
            </a:r>
          </a:p>
          <a:p>
            <a:pPr marL="236538" indent="-236538">
              <a:lnSpc>
                <a:spcPct val="80000"/>
              </a:lnSpc>
              <a:buFont typeface="Wingdings" pitchFamily="2" charset="2"/>
              <a:buNone/>
            </a:pPr>
            <a:endParaRPr lang="en-US" altLang="en-US" sz="1800" smtClean="0">
              <a:latin typeface="Times New Roman" pitchFamily="18" charset="0"/>
              <a:cs typeface="Times New Roman" pitchFamily="18" charset="0"/>
            </a:endParaRPr>
          </a:p>
          <a:p>
            <a:pPr marL="236538" indent="-236538">
              <a:lnSpc>
                <a:spcPct val="80000"/>
              </a:lnSpc>
              <a:buFont typeface="Wingdings" pitchFamily="2" charset="2"/>
              <a:buChar char="§"/>
            </a:pPr>
            <a:r>
              <a:rPr lang="en-US" altLang="en-US" sz="2400" smtClean="0">
                <a:latin typeface="Times New Roman" pitchFamily="18" charset="0"/>
                <a:cs typeface="Times New Roman" pitchFamily="18" charset="0"/>
              </a:rPr>
              <a:t>The term of office for a Trustee shall be two (2) years.</a:t>
            </a:r>
          </a:p>
          <a:p>
            <a:pPr marL="236538" indent="-236538">
              <a:lnSpc>
                <a:spcPct val="80000"/>
              </a:lnSpc>
              <a:buFont typeface="Wingdings" pitchFamily="2" charset="2"/>
              <a:buNone/>
            </a:pPr>
            <a:endParaRPr lang="en-US" altLang="en-US" sz="1800" smtClean="0">
              <a:latin typeface="Times New Roman" pitchFamily="18" charset="0"/>
              <a:cs typeface="Times New Roman" pitchFamily="18" charset="0"/>
            </a:endParaRPr>
          </a:p>
          <a:p>
            <a:pPr marL="236538" indent="-236538">
              <a:lnSpc>
                <a:spcPct val="80000"/>
              </a:lnSpc>
              <a:buClr>
                <a:schemeClr val="tx1"/>
              </a:buClr>
              <a:buFont typeface="Wingdings" pitchFamily="2" charset="2"/>
              <a:buChar char="§"/>
            </a:pPr>
            <a:r>
              <a:rPr lang="en-US" altLang="en-US" sz="2400" smtClean="0">
                <a:latin typeface="Times New Roman" pitchFamily="18" charset="0"/>
                <a:cs typeface="Times New Roman" pitchFamily="18" charset="0"/>
              </a:rPr>
              <a:t>Five (5) Trustees elected in years ending in an odd number.</a:t>
            </a:r>
          </a:p>
          <a:p>
            <a:pPr marL="236538" indent="-236538">
              <a:lnSpc>
                <a:spcPct val="80000"/>
              </a:lnSpc>
              <a:buClr>
                <a:schemeClr val="tx1"/>
              </a:buClr>
              <a:buFont typeface="Wingdings" pitchFamily="2" charset="2"/>
              <a:buNone/>
            </a:pPr>
            <a:endParaRPr lang="en-US" altLang="en-US" sz="1800" smtClean="0">
              <a:latin typeface="Times New Roman" pitchFamily="18" charset="0"/>
              <a:cs typeface="Times New Roman" pitchFamily="18" charset="0"/>
            </a:endParaRPr>
          </a:p>
          <a:p>
            <a:pPr marL="236538" indent="-236538">
              <a:lnSpc>
                <a:spcPct val="80000"/>
              </a:lnSpc>
              <a:buClr>
                <a:schemeClr val="tx1"/>
              </a:buClr>
              <a:buFont typeface="Wingdings" pitchFamily="2" charset="2"/>
              <a:buChar char="§"/>
            </a:pPr>
            <a:r>
              <a:rPr lang="en-US" altLang="en-US" sz="2400" smtClean="0">
                <a:latin typeface="Times New Roman" pitchFamily="18" charset="0"/>
                <a:cs typeface="Times New Roman" pitchFamily="18" charset="0"/>
              </a:rPr>
              <a:t>Four (4)Trustees elected in years ending in an even number, so as to provide for staggered terms of the Trustees. </a:t>
            </a:r>
          </a:p>
          <a:p>
            <a:pPr marL="236538" indent="-236538">
              <a:lnSpc>
                <a:spcPct val="80000"/>
              </a:lnSpc>
              <a:buClr>
                <a:schemeClr val="tx1"/>
              </a:buClr>
              <a:buFont typeface="Wingdings" pitchFamily="2" charset="2"/>
              <a:buNone/>
            </a:pPr>
            <a:endParaRPr lang="en-US" altLang="en-US" sz="1800" smtClean="0">
              <a:latin typeface="Times New Roman" pitchFamily="18" charset="0"/>
              <a:cs typeface="Times New Roman" pitchFamily="18" charset="0"/>
            </a:endParaRPr>
          </a:p>
          <a:p>
            <a:pPr marL="236538" indent="-236538">
              <a:lnSpc>
                <a:spcPct val="80000"/>
              </a:lnSpc>
              <a:buFont typeface="Wingdings" pitchFamily="2" charset="2"/>
              <a:buChar char="§"/>
            </a:pPr>
            <a:r>
              <a:rPr lang="en-US" altLang="en-US" sz="2400" smtClean="0">
                <a:latin typeface="Times New Roman" pitchFamily="18" charset="0"/>
                <a:cs typeface="Times New Roman" pitchFamily="18" charset="0"/>
              </a:rPr>
              <a:t>No Trustee may serve more than three (3) complete two-year consecutive terms.</a:t>
            </a:r>
          </a:p>
        </p:txBody>
      </p:sp>
      <p:sp>
        <p:nvSpPr>
          <p:cNvPr id="107522" name="Rectangle 2"/>
          <p:cNvSpPr>
            <a:spLocks noGrp="1" noChangeArrowheads="1"/>
          </p:cNvSpPr>
          <p:nvPr>
            <p:ph type="title"/>
          </p:nvPr>
        </p:nvSpPr>
        <p:spPr bwMode="auto">
          <a:xfrm>
            <a:off x="457200" y="838200"/>
            <a:ext cx="8229600" cy="7620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l">
              <a:defRPr/>
            </a:pPr>
            <a:r>
              <a:rPr lang="en-US" sz="3200" b="1" dirty="0" smtClean="0">
                <a:effectLst>
                  <a:outerShdw blurRad="38100" dist="38100" dir="2700000" algn="tl">
                    <a:srgbClr val="000000">
                      <a:alpha val="43137"/>
                    </a:srgbClr>
                  </a:outerShdw>
                </a:effectLst>
                <a:latin typeface="Times New Roman" pitchFamily="18" charset="0"/>
                <a:cs typeface="Times New Roman" pitchFamily="18" charset="0"/>
              </a:rPr>
              <a:t>IFTA Board Elections &amp; Qualifications</a:t>
            </a:r>
          </a:p>
        </p:txBody>
      </p:sp>
      <p:sp>
        <p:nvSpPr>
          <p:cNvPr id="16388" name="Line 4"/>
          <p:cNvSpPr>
            <a:spLocks noChangeShapeType="1"/>
          </p:cNvSpPr>
          <p:nvPr/>
        </p:nvSpPr>
        <p:spPr bwMode="auto">
          <a:xfrm>
            <a:off x="381000" y="1600200"/>
            <a:ext cx="8077200" cy="0"/>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79850082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7" name="Rectangle 5"/>
          <p:cNvSpPr>
            <a:spLocks noChangeArrowheads="1"/>
          </p:cNvSpPr>
          <p:nvPr/>
        </p:nvSpPr>
        <p:spPr bwMode="auto">
          <a:xfrm>
            <a:off x="381000" y="762000"/>
            <a:ext cx="7772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pPr algn="l">
              <a:defRPr/>
            </a:pPr>
            <a:r>
              <a:rPr lang="en-US" sz="3600" b="1" dirty="0">
                <a:effectLst>
                  <a:outerShdw blurRad="38100" dist="38100" dir="2700000" algn="tl">
                    <a:srgbClr val="000000">
                      <a:alpha val="43137"/>
                    </a:srgbClr>
                  </a:outerShdw>
                </a:effectLst>
                <a:latin typeface="Times New Roman" pitchFamily="18" charset="0"/>
              </a:rPr>
              <a:t>Qualifications &amp; Requirements</a:t>
            </a:r>
          </a:p>
        </p:txBody>
      </p:sp>
      <p:sp>
        <p:nvSpPr>
          <p:cNvPr id="17411" name="Line 6"/>
          <p:cNvSpPr>
            <a:spLocks noChangeShapeType="1"/>
          </p:cNvSpPr>
          <p:nvPr/>
        </p:nvSpPr>
        <p:spPr bwMode="auto">
          <a:xfrm>
            <a:off x="381000" y="1828800"/>
            <a:ext cx="8077200" cy="0"/>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12" name="Text Box 7"/>
          <p:cNvSpPr txBox="1">
            <a:spLocks noChangeArrowheads="1"/>
          </p:cNvSpPr>
          <p:nvPr/>
        </p:nvSpPr>
        <p:spPr bwMode="auto">
          <a:xfrm>
            <a:off x="228600" y="1866900"/>
            <a:ext cx="8686800" cy="421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36538" indent="-236538"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l" eaLnBrk="1" hangingPunct="1">
              <a:buFont typeface="Wingdings" pitchFamily="2" charset="2"/>
              <a:buChar char="§"/>
            </a:pPr>
            <a:r>
              <a:rPr lang="en-US" altLang="en-US" sz="2400">
                <a:latin typeface="Times New Roman" pitchFamily="18" charset="0"/>
                <a:cs typeface="Times New Roman" pitchFamily="18" charset="0"/>
              </a:rPr>
              <a:t>One Trustee shall be from each of the five (5) geographic regions outlined in the bylaws. (Canadian, Northeast, Southeast, Midwest, Western)</a:t>
            </a:r>
          </a:p>
          <a:p>
            <a:pPr algn="l" eaLnBrk="1" hangingPunct="1">
              <a:buFont typeface="Wingdings" pitchFamily="2" charset="2"/>
              <a:buNone/>
            </a:pPr>
            <a:endParaRPr lang="en-US" altLang="en-US" sz="1400">
              <a:latin typeface="Times New Roman" pitchFamily="18" charset="0"/>
              <a:cs typeface="Times New Roman" pitchFamily="18" charset="0"/>
            </a:endParaRPr>
          </a:p>
          <a:p>
            <a:pPr algn="l" eaLnBrk="1" hangingPunct="1">
              <a:buFont typeface="Wingdings" pitchFamily="2" charset="2"/>
              <a:buChar char="§"/>
            </a:pPr>
            <a:r>
              <a:rPr lang="en-US" altLang="en-US" sz="2400">
                <a:latin typeface="Times New Roman" pitchFamily="18" charset="0"/>
                <a:cs typeface="Times New Roman" pitchFamily="18" charset="0"/>
              </a:rPr>
              <a:t>No more than two (2) trustees shall be from a single geographic region.</a:t>
            </a:r>
          </a:p>
          <a:p>
            <a:pPr algn="l" eaLnBrk="1" hangingPunct="1">
              <a:buFont typeface="Wingdings" pitchFamily="2" charset="2"/>
              <a:buNone/>
            </a:pPr>
            <a:endParaRPr lang="en-US" altLang="en-US" sz="1400">
              <a:latin typeface="Times New Roman" pitchFamily="18" charset="0"/>
              <a:cs typeface="Times New Roman" pitchFamily="18" charset="0"/>
            </a:endParaRPr>
          </a:p>
          <a:p>
            <a:pPr algn="l" eaLnBrk="1" hangingPunct="1">
              <a:buFont typeface="Wingdings" pitchFamily="2" charset="2"/>
              <a:buChar char="§"/>
            </a:pPr>
            <a:r>
              <a:rPr lang="en-US" altLang="en-US" sz="2400">
                <a:latin typeface="Times New Roman" pitchFamily="18" charset="0"/>
                <a:cs typeface="Times New Roman" pitchFamily="18" charset="0"/>
              </a:rPr>
              <a:t> One (1) region represented will only have one trustee rotating among the geographical regions in accordance with the schedule set forth in Appendix A of bylaws.</a:t>
            </a:r>
          </a:p>
          <a:p>
            <a:pPr algn="l" eaLnBrk="1" hangingPunct="1">
              <a:buFont typeface="Wingdings" pitchFamily="2" charset="2"/>
              <a:buNone/>
            </a:pPr>
            <a:endParaRPr lang="en-US" altLang="en-US" sz="2400">
              <a:latin typeface="Times New Roman" pitchFamily="18" charset="0"/>
              <a:cs typeface="Times New Roman" pitchFamily="18" charset="0"/>
            </a:endParaRPr>
          </a:p>
          <a:p>
            <a:pPr algn="l" eaLnBrk="1" hangingPunct="1">
              <a:buFont typeface="Wingdings" pitchFamily="2" charset="2"/>
              <a:buChar char="§"/>
            </a:pPr>
            <a:r>
              <a:rPr lang="en-US" altLang="en-US" sz="2400">
                <a:latin typeface="Times New Roman" pitchFamily="18" charset="0"/>
                <a:cs typeface="Times New Roman" pitchFamily="18" charset="0"/>
              </a:rPr>
              <a:t> For 2020  the Midwest will only have one trustee.</a:t>
            </a:r>
          </a:p>
        </p:txBody>
      </p:sp>
    </p:spTree>
    <p:extLst>
      <p:ext uri="{BB962C8B-B14F-4D97-AF65-F5344CB8AC3E}">
        <p14:creationId xmlns:p14="http://schemas.microsoft.com/office/powerpoint/2010/main" val="32414809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idx="1"/>
          </p:nvPr>
        </p:nvSpPr>
        <p:spPr bwMode="auto">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spcBef>
                <a:spcPct val="0"/>
              </a:spcBef>
              <a:buClr>
                <a:schemeClr val="tx1"/>
              </a:buClr>
              <a:buFont typeface="Wingdings" pitchFamily="2" charset="2"/>
              <a:buChar char="§"/>
            </a:pPr>
            <a:r>
              <a:rPr lang="en-US" altLang="en-US" sz="2400" smtClean="0">
                <a:latin typeface="Times New Roman" pitchFamily="18" charset="0"/>
                <a:cs typeface="Times New Roman" pitchFamily="18" charset="0"/>
              </a:rPr>
              <a:t>One (1) Trustee shall be a member where fuel taxes are administered by a tax or revenue department.</a:t>
            </a:r>
          </a:p>
          <a:p>
            <a:pPr>
              <a:spcBef>
                <a:spcPct val="0"/>
              </a:spcBef>
              <a:buFont typeface="Wingdings" pitchFamily="2" charset="2"/>
              <a:buNone/>
            </a:pPr>
            <a:endParaRPr lang="en-US" altLang="en-US" sz="2400" smtClean="0">
              <a:latin typeface="Times New Roman" pitchFamily="18" charset="0"/>
              <a:cs typeface="Times New Roman" pitchFamily="18" charset="0"/>
            </a:endParaRPr>
          </a:p>
          <a:p>
            <a:pPr>
              <a:lnSpc>
                <a:spcPct val="80000"/>
              </a:lnSpc>
              <a:buClr>
                <a:schemeClr val="tx1"/>
              </a:buClr>
              <a:buFont typeface="Wingdings" pitchFamily="2" charset="2"/>
              <a:buChar char="§"/>
            </a:pPr>
            <a:r>
              <a:rPr lang="en-US" altLang="en-US" sz="2400" smtClean="0">
                <a:latin typeface="Times New Roman" pitchFamily="18" charset="0"/>
                <a:cs typeface="Times New Roman" pitchFamily="18" charset="0"/>
              </a:rPr>
              <a:t>One (1) Trustee shall be a member where fuel taxes are administered by a department of transportation or department of motor vehicles.</a:t>
            </a:r>
          </a:p>
          <a:p>
            <a:pPr>
              <a:lnSpc>
                <a:spcPct val="80000"/>
              </a:lnSpc>
              <a:buClr>
                <a:schemeClr val="tx1"/>
              </a:buClr>
              <a:buFont typeface="Wingdings" pitchFamily="2" charset="2"/>
              <a:buNone/>
            </a:pPr>
            <a:endParaRPr lang="en-US" altLang="en-US" sz="1800" smtClean="0">
              <a:latin typeface="Times New Roman" pitchFamily="18" charset="0"/>
              <a:cs typeface="Times New Roman" pitchFamily="18" charset="0"/>
            </a:endParaRPr>
          </a:p>
          <a:p>
            <a:pPr>
              <a:lnSpc>
                <a:spcPct val="80000"/>
              </a:lnSpc>
              <a:buClr>
                <a:schemeClr val="tx1"/>
              </a:buClr>
              <a:buFont typeface="Wingdings" pitchFamily="2" charset="2"/>
              <a:buChar char="§"/>
            </a:pPr>
            <a:r>
              <a:rPr lang="en-US" altLang="en-US" sz="2400" smtClean="0">
                <a:latin typeface="Times New Roman" pitchFamily="18" charset="0"/>
                <a:cs typeface="Times New Roman" pitchFamily="18" charset="0"/>
              </a:rPr>
              <a:t>One (1)Trustee shall be a woman or minority.</a:t>
            </a:r>
          </a:p>
          <a:p>
            <a:pPr>
              <a:lnSpc>
                <a:spcPct val="80000"/>
              </a:lnSpc>
              <a:buClr>
                <a:schemeClr val="tx1"/>
              </a:buClr>
              <a:buFont typeface="Wingdings" pitchFamily="2" charset="2"/>
              <a:buNone/>
            </a:pPr>
            <a:endParaRPr lang="en-US" altLang="en-US" sz="1800" smtClean="0">
              <a:latin typeface="Times New Roman" pitchFamily="18" charset="0"/>
              <a:cs typeface="Times New Roman" pitchFamily="18" charset="0"/>
            </a:endParaRPr>
          </a:p>
          <a:p>
            <a:pPr>
              <a:lnSpc>
                <a:spcPct val="80000"/>
              </a:lnSpc>
              <a:buFont typeface="Wingdings" pitchFamily="2" charset="2"/>
              <a:buChar char="§"/>
            </a:pPr>
            <a:r>
              <a:rPr lang="en-US" altLang="en-US" sz="2400" smtClean="0">
                <a:latin typeface="Times New Roman" pitchFamily="18" charset="0"/>
                <a:cs typeface="Times New Roman" pitchFamily="18" charset="0"/>
              </a:rPr>
              <a:t>A single Trustee on the Board may satisfy more than one (1) criterion.</a:t>
            </a:r>
          </a:p>
          <a:p>
            <a:pPr>
              <a:lnSpc>
                <a:spcPct val="80000"/>
              </a:lnSpc>
              <a:buFont typeface="Wingdings" pitchFamily="2" charset="2"/>
              <a:buNone/>
            </a:pPr>
            <a:endParaRPr lang="en-US" altLang="en-US" sz="1800" smtClean="0"/>
          </a:p>
        </p:txBody>
      </p:sp>
      <p:sp>
        <p:nvSpPr>
          <p:cNvPr id="97282" name="Rectangle 2"/>
          <p:cNvSpPr>
            <a:spLocks noGrp="1" noChangeArrowheads="1"/>
          </p:cNvSpPr>
          <p:nvPr>
            <p:ph type="title"/>
          </p:nvPr>
        </p:nvSpPr>
        <p:spPr bwMode="auto">
          <a:xfrm>
            <a:off x="457200" y="838200"/>
            <a:ext cx="82296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fontScale="90000"/>
          </a:bodyPr>
          <a:lstStyle/>
          <a:p>
            <a:pPr algn="l">
              <a:defRPr/>
            </a:pPr>
            <a:r>
              <a:rPr lang="en-US" sz="3200" b="1" dirty="0" smtClean="0">
                <a:effectLst>
                  <a:outerShdw blurRad="38100" dist="38100" dir="2700000" algn="tl">
                    <a:srgbClr val="000000">
                      <a:alpha val="43137"/>
                    </a:srgbClr>
                  </a:outerShdw>
                </a:effectLst>
                <a:latin typeface="Times New Roman" pitchFamily="18" charset="0"/>
              </a:rPr>
              <a:t>Qualifications &amp; Requirements…</a:t>
            </a:r>
          </a:p>
        </p:txBody>
      </p:sp>
      <p:sp>
        <p:nvSpPr>
          <p:cNvPr id="18436" name="Rectangle 5"/>
          <p:cNvSpPr>
            <a:spLocks noGrp="1" noChangeArrowheads="1"/>
          </p:cNvSpPr>
          <p:nvPr>
            <p:ph type="body" sz="half" idx="4294967295"/>
          </p:nvPr>
        </p:nvSpPr>
        <p:spPr bwMode="auto">
          <a:xfrm>
            <a:off x="5105400" y="1600200"/>
            <a:ext cx="4038600" cy="4525963"/>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sz="2800" smtClean="0"/>
          </a:p>
          <a:p>
            <a:endParaRPr lang="en-US" altLang="en-US" sz="2800" smtClean="0"/>
          </a:p>
          <a:p>
            <a:endParaRPr lang="en-US" altLang="en-US" sz="2800" smtClean="0"/>
          </a:p>
          <a:p>
            <a:endParaRPr lang="en-US" altLang="en-US" sz="2800" smtClean="0"/>
          </a:p>
        </p:txBody>
      </p:sp>
      <p:sp>
        <p:nvSpPr>
          <p:cNvPr id="18437" name="Line 4"/>
          <p:cNvSpPr>
            <a:spLocks noChangeShapeType="1"/>
          </p:cNvSpPr>
          <p:nvPr/>
        </p:nvSpPr>
        <p:spPr bwMode="auto">
          <a:xfrm>
            <a:off x="381000" y="1371600"/>
            <a:ext cx="8077200" cy="0"/>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96284471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idx="1"/>
          </p:nvPr>
        </p:nvSpPr>
        <p:spPr bwMode="auto">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236538" indent="-236538">
              <a:lnSpc>
                <a:spcPct val="90000"/>
              </a:lnSpc>
              <a:buFont typeface="Wingdings" pitchFamily="2" charset="2"/>
              <a:buChar char="§"/>
            </a:pPr>
            <a:r>
              <a:rPr lang="en-US" altLang="en-US" sz="2400" smtClean="0">
                <a:latin typeface="Times New Roman" pitchFamily="18" charset="0"/>
                <a:cs typeface="Times New Roman" pitchFamily="18" charset="0"/>
              </a:rPr>
              <a:t>The President of IFTA, Inc. shall direct that nominations be sought from member jurisdictions for election to the Board. Nominations, including those for trustees seeking re-election, may be made prior to or from the floor at the Annual Business Meeting.</a:t>
            </a:r>
          </a:p>
          <a:p>
            <a:pPr marL="236538" indent="-236538">
              <a:lnSpc>
                <a:spcPct val="90000"/>
              </a:lnSpc>
              <a:buFont typeface="Wingdings" pitchFamily="2" charset="2"/>
              <a:buNone/>
            </a:pPr>
            <a:endParaRPr lang="en-US" altLang="en-US" sz="2400" smtClean="0">
              <a:latin typeface="Times New Roman" pitchFamily="18" charset="0"/>
              <a:cs typeface="Times New Roman" pitchFamily="18" charset="0"/>
            </a:endParaRPr>
          </a:p>
          <a:p>
            <a:pPr marL="236538" indent="-236538">
              <a:lnSpc>
                <a:spcPct val="90000"/>
              </a:lnSpc>
              <a:buFont typeface="Wingdings" pitchFamily="2" charset="2"/>
              <a:buChar char="§"/>
            </a:pPr>
            <a:r>
              <a:rPr lang="en-US" altLang="en-US" sz="2400" smtClean="0">
                <a:latin typeface="Times New Roman" pitchFamily="18" charset="0"/>
                <a:cs typeface="Times New Roman" pitchFamily="18" charset="0"/>
              </a:rPr>
              <a:t> The President of IFTA Inc. shall each year establish an Election Committee consisting of the Trustees whose terms are not expiring. The Election Committee shall select a Chair.</a:t>
            </a:r>
          </a:p>
        </p:txBody>
      </p:sp>
      <p:sp>
        <p:nvSpPr>
          <p:cNvPr id="105474" name="Rectangle 2"/>
          <p:cNvSpPr>
            <a:spLocks noGrp="1" noChangeArrowheads="1"/>
          </p:cNvSpPr>
          <p:nvPr>
            <p:ph type="title"/>
          </p:nvPr>
        </p:nvSpPr>
        <p:spPr bwMode="auto">
          <a:xfrm>
            <a:off x="396875" y="914400"/>
            <a:ext cx="8229600" cy="655638"/>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l">
              <a:defRPr/>
            </a:pPr>
            <a:r>
              <a:rPr lang="en-US" sz="3200" b="1" dirty="0" smtClean="0">
                <a:effectLst>
                  <a:outerShdw blurRad="38100" dist="38100" dir="2700000" algn="tl">
                    <a:srgbClr val="000000">
                      <a:alpha val="43137"/>
                    </a:srgbClr>
                  </a:outerShdw>
                </a:effectLst>
                <a:latin typeface="Times New Roman" pitchFamily="18" charset="0"/>
              </a:rPr>
              <a:t>Qualifications &amp; Requirements…</a:t>
            </a:r>
          </a:p>
        </p:txBody>
      </p:sp>
      <p:sp>
        <p:nvSpPr>
          <p:cNvPr id="19460" name="Line 4"/>
          <p:cNvSpPr>
            <a:spLocks noChangeShapeType="1"/>
          </p:cNvSpPr>
          <p:nvPr/>
        </p:nvSpPr>
        <p:spPr bwMode="auto">
          <a:xfrm>
            <a:off x="304800" y="1600200"/>
            <a:ext cx="8077200" cy="0"/>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21200689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idx="1"/>
          </p:nvPr>
        </p:nvSpPr>
        <p:spPr bwMode="auto">
          <a:xfrm>
            <a:off x="457200" y="2057400"/>
            <a:ext cx="8229600" cy="39624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236538" indent="-236538">
              <a:lnSpc>
                <a:spcPct val="90000"/>
              </a:lnSpc>
              <a:buFont typeface="Wingdings" pitchFamily="2" charset="2"/>
              <a:buChar char="§"/>
            </a:pPr>
            <a:r>
              <a:rPr lang="en-US" altLang="en-US" sz="2400" smtClean="0"/>
              <a:t> </a:t>
            </a:r>
            <a:r>
              <a:rPr lang="en-US" altLang="en-US" sz="2200" smtClean="0">
                <a:latin typeface="Times New Roman" pitchFamily="18" charset="0"/>
                <a:cs typeface="Times New Roman" pitchFamily="18" charset="0"/>
              </a:rPr>
              <a:t>The duties of this committee are:</a:t>
            </a:r>
          </a:p>
          <a:p>
            <a:pPr marL="1277938" lvl="1" indent="-533400">
              <a:lnSpc>
                <a:spcPct val="90000"/>
              </a:lnSpc>
              <a:buFont typeface="Wingdings" pitchFamily="2" charset="2"/>
              <a:buChar char="§"/>
            </a:pPr>
            <a:r>
              <a:rPr lang="en-US" altLang="en-US" sz="2200" smtClean="0">
                <a:latin typeface="Times New Roman" pitchFamily="18" charset="0"/>
                <a:cs typeface="Times New Roman" pitchFamily="18" charset="0"/>
              </a:rPr>
              <a:t>Ensure the Qualifications and Requirements set forth in Article Four Section 3 herein are met.</a:t>
            </a:r>
          </a:p>
          <a:p>
            <a:pPr marL="1277938" lvl="1" indent="-533400">
              <a:lnSpc>
                <a:spcPct val="90000"/>
              </a:lnSpc>
              <a:buFont typeface="Wingdings" pitchFamily="2" charset="2"/>
              <a:buChar char="§"/>
            </a:pPr>
            <a:r>
              <a:rPr lang="en-US" altLang="en-US" sz="2200" smtClean="0">
                <a:latin typeface="Times New Roman" pitchFamily="18" charset="0"/>
                <a:cs typeface="Times New Roman" pitchFamily="18" charset="0"/>
              </a:rPr>
              <a:t>Ensure equitable geographic representation is maintained through use of the rotational schedule</a:t>
            </a:r>
          </a:p>
          <a:p>
            <a:pPr marL="1277938" lvl="1" indent="-533400">
              <a:lnSpc>
                <a:spcPct val="90000"/>
              </a:lnSpc>
              <a:buFont typeface="Wingdings" pitchFamily="2" charset="2"/>
              <a:buChar char="§"/>
            </a:pPr>
            <a:r>
              <a:rPr lang="en-US" altLang="en-US" sz="2200" smtClean="0">
                <a:latin typeface="Times New Roman" pitchFamily="18" charset="0"/>
                <a:cs typeface="Times New Roman" pitchFamily="18" charset="0"/>
              </a:rPr>
              <a:t>Conduct the election at the Annual Business Meeting. </a:t>
            </a:r>
          </a:p>
          <a:p>
            <a:pPr marL="1277938" lvl="1" indent="-533400">
              <a:lnSpc>
                <a:spcPct val="90000"/>
              </a:lnSpc>
              <a:buFont typeface="Wingdings" pitchFamily="2" charset="2"/>
              <a:buChar char="§"/>
            </a:pPr>
            <a:endParaRPr lang="en-US" altLang="en-US" sz="800" smtClean="0">
              <a:latin typeface="Times New Roman" pitchFamily="18" charset="0"/>
              <a:cs typeface="Times New Roman" pitchFamily="18" charset="0"/>
            </a:endParaRPr>
          </a:p>
          <a:p>
            <a:pPr marL="236538" indent="-236538">
              <a:lnSpc>
                <a:spcPct val="90000"/>
              </a:lnSpc>
              <a:buFont typeface="Wingdings" pitchFamily="2" charset="2"/>
              <a:buChar char="§"/>
            </a:pPr>
            <a:r>
              <a:rPr lang="en-US" altLang="en-US" sz="2200" smtClean="0">
                <a:latin typeface="Times New Roman" pitchFamily="18" charset="0"/>
                <a:cs typeface="Times New Roman" pitchFamily="18" charset="0"/>
              </a:rPr>
              <a:t> All nominees for the Board of Trustees will be voted upon by the member jurisdictions at the Annual Business meeting.</a:t>
            </a:r>
            <a:br>
              <a:rPr lang="en-US" altLang="en-US" sz="2200" smtClean="0">
                <a:latin typeface="Times New Roman" pitchFamily="18" charset="0"/>
                <a:cs typeface="Times New Roman" pitchFamily="18" charset="0"/>
              </a:rPr>
            </a:br>
            <a:endParaRPr lang="en-US" altLang="en-US" sz="2200" smtClean="0">
              <a:latin typeface="Times New Roman" pitchFamily="18" charset="0"/>
              <a:cs typeface="Times New Roman" pitchFamily="18" charset="0"/>
            </a:endParaRPr>
          </a:p>
        </p:txBody>
      </p:sp>
      <p:sp>
        <p:nvSpPr>
          <p:cNvPr id="108546" name="Rectangle 2"/>
          <p:cNvSpPr>
            <a:spLocks noGrp="1" noChangeArrowheads="1"/>
          </p:cNvSpPr>
          <p:nvPr>
            <p:ph type="title"/>
          </p:nvPr>
        </p:nvSpPr>
        <p:spPr bwMode="auto">
          <a:xfrm>
            <a:off x="457200" y="944563"/>
            <a:ext cx="8229600" cy="655637"/>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l">
              <a:defRPr/>
            </a:pPr>
            <a:r>
              <a:rPr lang="en-US" sz="3200" b="1" dirty="0" smtClean="0">
                <a:effectLst>
                  <a:outerShdw blurRad="38100" dist="38100" dir="2700000" algn="tl">
                    <a:srgbClr val="000000">
                      <a:alpha val="43137"/>
                    </a:srgbClr>
                  </a:outerShdw>
                </a:effectLst>
                <a:latin typeface="Times New Roman" pitchFamily="18" charset="0"/>
              </a:rPr>
              <a:t>Qualifications &amp; Requirements…</a:t>
            </a:r>
          </a:p>
        </p:txBody>
      </p:sp>
      <p:sp>
        <p:nvSpPr>
          <p:cNvPr id="20484" name="Line 4"/>
          <p:cNvSpPr>
            <a:spLocks noChangeShapeType="1"/>
          </p:cNvSpPr>
          <p:nvPr/>
        </p:nvSpPr>
        <p:spPr bwMode="auto">
          <a:xfrm>
            <a:off x="381000" y="1600200"/>
            <a:ext cx="8077200" cy="0"/>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64214526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idx="1"/>
          </p:nvPr>
        </p:nvSpPr>
        <p:spPr>
          <a:xfrm>
            <a:off x="457200" y="1981200"/>
            <a:ext cx="8229600" cy="4038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nSpc>
                <a:spcPct val="90000"/>
              </a:lnSpc>
              <a:buFont typeface="Wingdings" panose="05000000000000000000" pitchFamily="2" charset="2"/>
              <a:buChar char="§"/>
              <a:defRPr/>
            </a:pPr>
            <a:r>
              <a:rPr lang="en-US" sz="2200" dirty="0" smtClean="0">
                <a:latin typeface="Times New Roman" panose="02020603050405020304" pitchFamily="18" charset="0"/>
                <a:cs typeface="Times New Roman" panose="02020603050405020304" pitchFamily="18" charset="0"/>
              </a:rPr>
              <a:t>At this Annual </a:t>
            </a:r>
            <a:r>
              <a:rPr lang="en-US" sz="2200" dirty="0">
                <a:latin typeface="Times New Roman" panose="02020603050405020304" pitchFamily="18" charset="0"/>
                <a:cs typeface="Times New Roman" panose="02020603050405020304" pitchFamily="18" charset="0"/>
              </a:rPr>
              <a:t>Business </a:t>
            </a:r>
            <a:r>
              <a:rPr lang="en-US" sz="2200" dirty="0" smtClean="0">
                <a:latin typeface="Times New Roman" panose="02020603050405020304" pitchFamily="18" charset="0"/>
                <a:cs typeface="Times New Roman" panose="02020603050405020304" pitchFamily="18" charset="0"/>
              </a:rPr>
              <a:t>Meeting, </a:t>
            </a:r>
            <a:r>
              <a:rPr lang="en-US" sz="2200" dirty="0">
                <a:latin typeface="Times New Roman" panose="02020603050405020304" pitchFamily="18" charset="0"/>
                <a:cs typeface="Times New Roman" panose="02020603050405020304" pitchFamily="18" charset="0"/>
              </a:rPr>
              <a:t>elections will be held for five (5) seats on the Board. </a:t>
            </a:r>
            <a:endParaRPr lang="en-US" sz="2200" dirty="0" smtClean="0">
              <a:latin typeface="Times New Roman" panose="02020603050405020304" pitchFamily="18" charset="0"/>
              <a:cs typeface="Times New Roman" panose="02020603050405020304" pitchFamily="18" charset="0"/>
            </a:endParaRPr>
          </a:p>
          <a:p>
            <a:pPr>
              <a:lnSpc>
                <a:spcPct val="90000"/>
              </a:lnSpc>
              <a:buFont typeface="Wingdings" panose="05000000000000000000" pitchFamily="2" charset="2"/>
              <a:buChar char="§"/>
              <a:defRPr/>
            </a:pPr>
            <a:endParaRPr lang="en-US" sz="800" dirty="0" smtClean="0">
              <a:latin typeface="Times New Roman" panose="02020603050405020304" pitchFamily="18" charset="0"/>
              <a:cs typeface="Times New Roman" panose="02020603050405020304" pitchFamily="18" charset="0"/>
            </a:endParaRPr>
          </a:p>
          <a:p>
            <a:pPr>
              <a:lnSpc>
                <a:spcPct val="90000"/>
              </a:lnSpc>
              <a:buFont typeface="Wingdings" panose="05000000000000000000" pitchFamily="2" charset="2"/>
              <a:buChar char="§"/>
              <a:defRPr/>
            </a:pPr>
            <a:r>
              <a:rPr lang="en-US" sz="2200" dirty="0" smtClean="0">
                <a:latin typeface="Times New Roman" panose="02020603050405020304" pitchFamily="18" charset="0"/>
                <a:cs typeface="Times New Roman" panose="02020603050405020304" pitchFamily="18" charset="0"/>
              </a:rPr>
              <a:t>Those </a:t>
            </a:r>
            <a:r>
              <a:rPr lang="en-US" sz="2200" dirty="0">
                <a:latin typeface="Times New Roman" panose="02020603050405020304" pitchFamily="18" charset="0"/>
                <a:cs typeface="Times New Roman" panose="02020603050405020304" pitchFamily="18" charset="0"/>
              </a:rPr>
              <a:t>seats are currently held by Steve Nutter (VA), Trent Knoles (IL), Scott Bryer (NH), Craig Lyon (SK), and Rodney Richard (AR).  </a:t>
            </a:r>
            <a:endParaRPr lang="en-US" sz="2200" dirty="0" smtClean="0">
              <a:latin typeface="Times New Roman" panose="02020603050405020304" pitchFamily="18" charset="0"/>
              <a:cs typeface="Times New Roman" panose="02020603050405020304" pitchFamily="18" charset="0"/>
            </a:endParaRPr>
          </a:p>
          <a:p>
            <a:pPr>
              <a:lnSpc>
                <a:spcPct val="90000"/>
              </a:lnSpc>
              <a:buFont typeface="Wingdings" panose="05000000000000000000" pitchFamily="2" charset="2"/>
              <a:buChar char="§"/>
              <a:defRPr/>
            </a:pPr>
            <a:endParaRPr lang="en-US" sz="800" dirty="0" smtClean="0">
              <a:latin typeface="Times New Roman" panose="02020603050405020304" pitchFamily="18" charset="0"/>
              <a:cs typeface="Times New Roman" panose="02020603050405020304" pitchFamily="18" charset="0"/>
            </a:endParaRPr>
          </a:p>
          <a:p>
            <a:pPr>
              <a:lnSpc>
                <a:spcPct val="90000"/>
              </a:lnSpc>
              <a:buFont typeface="Wingdings" panose="05000000000000000000" pitchFamily="2" charset="2"/>
              <a:buChar char="§"/>
              <a:defRPr/>
            </a:pPr>
            <a:r>
              <a:rPr lang="en-US" sz="2200" dirty="0" smtClean="0">
                <a:latin typeface="Times New Roman" panose="02020603050405020304" pitchFamily="18" charset="0"/>
                <a:cs typeface="Times New Roman" panose="02020603050405020304" pitchFamily="18" charset="0"/>
              </a:rPr>
              <a:t>Mr</a:t>
            </a:r>
            <a:r>
              <a:rPr lang="en-US" sz="2200" dirty="0">
                <a:latin typeface="Times New Roman" panose="02020603050405020304" pitchFamily="18" charset="0"/>
                <a:cs typeface="Times New Roman" panose="02020603050405020304" pitchFamily="18" charset="0"/>
              </a:rPr>
              <a:t>. Nutter and Mr. Knoles will complete their third, two-year consecutive terms on December 31, 2019 and </a:t>
            </a:r>
            <a:r>
              <a:rPr lang="en-US" sz="2000" dirty="0">
                <a:latin typeface="Times New Roman" panose="02020603050405020304" pitchFamily="18" charset="0"/>
                <a:cs typeface="Times New Roman" panose="02020603050405020304" pitchFamily="18" charset="0"/>
              </a:rPr>
              <a:t>cannot seek re-election due to the term limits set within the Bylaws. </a:t>
            </a:r>
            <a:endParaRPr lang="en-US" sz="2000" dirty="0" smtClean="0">
              <a:latin typeface="Times New Roman" panose="02020603050405020304" pitchFamily="18" charset="0"/>
              <a:cs typeface="Times New Roman" panose="02020603050405020304" pitchFamily="18" charset="0"/>
            </a:endParaRPr>
          </a:p>
          <a:p>
            <a:pPr>
              <a:lnSpc>
                <a:spcPct val="90000"/>
              </a:lnSpc>
              <a:buFont typeface="Wingdings" panose="05000000000000000000" pitchFamily="2" charset="2"/>
              <a:buChar char="§"/>
              <a:defRPr/>
            </a:pPr>
            <a:endParaRPr lang="en-US" sz="800" dirty="0" smtClean="0">
              <a:latin typeface="Times New Roman" panose="02020603050405020304" pitchFamily="18" charset="0"/>
              <a:cs typeface="Times New Roman" panose="02020603050405020304" pitchFamily="18" charset="0"/>
            </a:endParaRPr>
          </a:p>
          <a:p>
            <a:pPr>
              <a:lnSpc>
                <a:spcPct val="90000"/>
              </a:lnSpc>
              <a:buFont typeface="Wingdings" panose="05000000000000000000" pitchFamily="2" charset="2"/>
              <a:buChar char="§"/>
              <a:defRPr/>
            </a:pPr>
            <a:r>
              <a:rPr lang="en-US" altLang="en-US" sz="2200" dirty="0" smtClean="0">
                <a:latin typeface="Times New Roman" panose="02020603050405020304" pitchFamily="18" charset="0"/>
                <a:cs typeface="Times New Roman" panose="02020603050405020304" pitchFamily="18" charset="0"/>
              </a:rPr>
              <a:t>The following Regions must be elected:  </a:t>
            </a:r>
          </a:p>
          <a:p>
            <a:pPr marL="0" indent="0">
              <a:lnSpc>
                <a:spcPct val="90000"/>
              </a:lnSpc>
              <a:buFontTx/>
              <a:buNone/>
              <a:defRPr/>
            </a:pPr>
            <a:r>
              <a:rPr lang="en-US" altLang="en-US" sz="2200" dirty="0" smtClean="0">
                <a:latin typeface="Times New Roman" panose="02020603050405020304" pitchFamily="18" charset="0"/>
                <a:cs typeface="Times New Roman" panose="02020603050405020304" pitchFamily="18" charset="0"/>
              </a:rPr>
              <a:t>	Canadian – West – Northeast - Southeast (2 seats) </a:t>
            </a:r>
            <a:r>
              <a:rPr lang="en-US" altLang="en-US" sz="2000" dirty="0" smtClean="0">
                <a:latin typeface="Times New Roman" panose="02020603050405020304" pitchFamily="18" charset="0"/>
                <a:cs typeface="Times New Roman" panose="02020603050405020304" pitchFamily="18" charset="0"/>
              </a:rPr>
              <a:t>	</a:t>
            </a:r>
          </a:p>
        </p:txBody>
      </p:sp>
      <p:sp>
        <p:nvSpPr>
          <p:cNvPr id="108546" name="Rectangle 2"/>
          <p:cNvSpPr>
            <a:spLocks noGrp="1" noChangeArrowheads="1"/>
          </p:cNvSpPr>
          <p:nvPr>
            <p:ph type="title"/>
          </p:nvPr>
        </p:nvSpPr>
        <p:spPr bwMode="auto">
          <a:xfrm>
            <a:off x="457200" y="944563"/>
            <a:ext cx="8229600" cy="655637"/>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l">
              <a:defRPr/>
            </a:pPr>
            <a:r>
              <a:rPr lang="en-US" sz="3200" b="1" dirty="0" smtClean="0">
                <a:effectLst>
                  <a:outerShdw blurRad="38100" dist="38100" dir="2700000" algn="tl">
                    <a:srgbClr val="000000">
                      <a:alpha val="43137"/>
                    </a:srgbClr>
                  </a:outerShdw>
                </a:effectLst>
                <a:latin typeface="Times New Roman" pitchFamily="18" charset="0"/>
              </a:rPr>
              <a:t>Qualifications &amp; Requirements…</a:t>
            </a:r>
          </a:p>
        </p:txBody>
      </p:sp>
      <p:sp>
        <p:nvSpPr>
          <p:cNvPr id="21508" name="Line 4"/>
          <p:cNvSpPr>
            <a:spLocks noChangeShapeType="1"/>
          </p:cNvSpPr>
          <p:nvPr/>
        </p:nvSpPr>
        <p:spPr bwMode="auto">
          <a:xfrm>
            <a:off x="381000" y="1600200"/>
            <a:ext cx="8077200" cy="0"/>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81739519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228600" y="2286000"/>
            <a:ext cx="8458200"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defRPr/>
            </a:pPr>
            <a:r>
              <a:rPr lang="en-US" sz="4400" b="1" dirty="0">
                <a:effectLst>
                  <a:outerShdw blurRad="38100" dist="38100" dir="2700000" algn="tl">
                    <a:srgbClr val="000000">
                      <a:alpha val="43137"/>
                    </a:srgbClr>
                  </a:outerShdw>
                </a:effectLst>
                <a:latin typeface="Times New Roman" pitchFamily="18" charset="0"/>
              </a:rPr>
              <a:t>IFTA Amendments</a:t>
            </a:r>
            <a:endParaRPr lang="en-US" sz="2400" b="1" dirty="0">
              <a:effectLst>
                <a:outerShdw blurRad="38100" dist="38100" dir="2700000" algn="tl">
                  <a:srgbClr val="000000">
                    <a:alpha val="43137"/>
                  </a:srgbClr>
                </a:outerShdw>
              </a:effectLst>
              <a:latin typeface="Times New Roman" pitchFamily="18" charset="0"/>
            </a:endParaRPr>
          </a:p>
        </p:txBody>
      </p:sp>
    </p:spTree>
    <p:extLst>
      <p:ext uri="{BB962C8B-B14F-4D97-AF65-F5344CB8AC3E}">
        <p14:creationId xmlns:p14="http://schemas.microsoft.com/office/powerpoint/2010/main" val="109977305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idx="1"/>
          </p:nvPr>
        </p:nvSpPr>
        <p:spPr>
          <a:xfrm>
            <a:off x="228600" y="1752600"/>
            <a:ext cx="8686800" cy="4373563"/>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236538" indent="-236538">
              <a:lnSpc>
                <a:spcPct val="80000"/>
              </a:lnSpc>
            </a:pPr>
            <a:r>
              <a:rPr lang="en-US" altLang="en-US" sz="2400" smtClean="0">
                <a:latin typeface="Times New Roman" pitchFamily="18" charset="0"/>
                <a:cs typeface="Times New Roman" pitchFamily="18" charset="0"/>
              </a:rPr>
              <a:t>The IFTA Articles of Agreement, R1600 provides that proposals for amendments to the Agreement, Procedures Manual or Audit Manual can be made by: </a:t>
            </a:r>
          </a:p>
          <a:p>
            <a:pPr marL="236538" indent="-236538">
              <a:lnSpc>
                <a:spcPct val="80000"/>
              </a:lnSpc>
            </a:pPr>
            <a:endParaRPr lang="en-US" altLang="en-US" sz="2400" smtClean="0">
              <a:latin typeface="Times New Roman" pitchFamily="18" charset="0"/>
              <a:cs typeface="Times New Roman" pitchFamily="18" charset="0"/>
            </a:endParaRPr>
          </a:p>
          <a:p>
            <a:pPr lvl="1">
              <a:lnSpc>
                <a:spcPct val="80000"/>
              </a:lnSpc>
              <a:buFont typeface="Wingdings" pitchFamily="2" charset="2"/>
              <a:buChar char="ð"/>
            </a:pPr>
            <a:r>
              <a:rPr lang="en-US" altLang="en-US" sz="2000" smtClean="0">
                <a:latin typeface="Times New Roman" pitchFamily="18" charset="0"/>
                <a:cs typeface="Times New Roman" pitchFamily="18" charset="0"/>
              </a:rPr>
              <a:t> </a:t>
            </a:r>
            <a:r>
              <a:rPr lang="en-US" altLang="en-US" sz="2400" smtClean="0">
                <a:latin typeface="Times New Roman" pitchFamily="18" charset="0"/>
                <a:cs typeface="Times New Roman" pitchFamily="18" charset="0"/>
              </a:rPr>
              <a:t>Any Member Jurisdiction</a:t>
            </a:r>
          </a:p>
          <a:p>
            <a:pPr marL="236538" indent="-236538">
              <a:lnSpc>
                <a:spcPct val="80000"/>
              </a:lnSpc>
              <a:buFont typeface="Wingdings" pitchFamily="2" charset="2"/>
              <a:buNone/>
            </a:pPr>
            <a:endParaRPr lang="en-US" altLang="en-US" sz="2400" smtClean="0">
              <a:latin typeface="Times New Roman" pitchFamily="18" charset="0"/>
              <a:cs typeface="Times New Roman" pitchFamily="18" charset="0"/>
            </a:endParaRPr>
          </a:p>
          <a:p>
            <a:pPr lvl="1">
              <a:lnSpc>
                <a:spcPct val="80000"/>
              </a:lnSpc>
              <a:buFont typeface="Wingdings" pitchFamily="2" charset="2"/>
              <a:buChar char="ð"/>
            </a:pPr>
            <a:r>
              <a:rPr lang="en-US" altLang="en-US" sz="2400" smtClean="0">
                <a:latin typeface="Times New Roman" pitchFamily="18" charset="0"/>
                <a:cs typeface="Times New Roman" pitchFamily="18" charset="0"/>
              </a:rPr>
              <a:t> Committees: Agreement Procedures, Audit,     Clearinghouse Advisory, Law Enforcement, Program Compliance Review</a:t>
            </a:r>
          </a:p>
          <a:p>
            <a:pPr marL="236538" indent="-236538">
              <a:lnSpc>
                <a:spcPct val="80000"/>
              </a:lnSpc>
              <a:buFont typeface="Wingdings" pitchFamily="2" charset="2"/>
              <a:buNone/>
            </a:pPr>
            <a:endParaRPr lang="en-US" altLang="en-US" sz="2400" smtClean="0">
              <a:latin typeface="Times New Roman" pitchFamily="18" charset="0"/>
              <a:cs typeface="Times New Roman" pitchFamily="18" charset="0"/>
            </a:endParaRPr>
          </a:p>
          <a:p>
            <a:pPr lvl="1">
              <a:lnSpc>
                <a:spcPct val="80000"/>
              </a:lnSpc>
              <a:buFont typeface="Wingdings" pitchFamily="2" charset="2"/>
              <a:buChar char="ð"/>
            </a:pPr>
            <a:r>
              <a:rPr lang="en-US" altLang="en-US" sz="2400" smtClean="0">
                <a:latin typeface="Times New Roman" pitchFamily="18" charset="0"/>
                <a:cs typeface="Times New Roman" pitchFamily="18" charset="0"/>
              </a:rPr>
              <a:t> The IFTA, Inc. Board of Trustees</a:t>
            </a:r>
          </a:p>
        </p:txBody>
      </p:sp>
      <p:sp>
        <p:nvSpPr>
          <p:cNvPr id="3075" name="Rectangle 2"/>
          <p:cNvSpPr>
            <a:spLocks noGrp="1" noChangeArrowheads="1"/>
          </p:cNvSpPr>
          <p:nvPr>
            <p:ph type="title"/>
          </p:nvPr>
        </p:nvSpPr>
        <p:spPr bwMode="auto">
          <a:xfrm>
            <a:off x="457200" y="1066800"/>
            <a:ext cx="8229600" cy="7620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l">
              <a:defRPr/>
            </a:pP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IFTA Amendments</a:t>
            </a:r>
          </a:p>
        </p:txBody>
      </p:sp>
      <p:sp>
        <p:nvSpPr>
          <p:cNvPr id="23556" name="Line 4"/>
          <p:cNvSpPr>
            <a:spLocks noChangeShapeType="1"/>
          </p:cNvSpPr>
          <p:nvPr/>
        </p:nvSpPr>
        <p:spPr bwMode="auto">
          <a:xfrm>
            <a:off x="381000" y="1600200"/>
            <a:ext cx="8077200" cy="0"/>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12506102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4"/>
          <p:cNvSpPr>
            <a:spLocks noGrp="1" noChangeArrowheads="1"/>
          </p:cNvSpPr>
          <p:nvPr>
            <p:ph type="title"/>
          </p:nvPr>
        </p:nvSpPr>
        <p:spPr bwMode="auto">
          <a:xfrm>
            <a:off x="457200" y="960438"/>
            <a:ext cx="8229600" cy="579437"/>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fontScale="90000"/>
          </a:bodyPr>
          <a:lstStyle/>
          <a:p>
            <a:pPr algn="l">
              <a:defRPr/>
            </a:pP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IFTA Ballot Process</a:t>
            </a:r>
          </a:p>
        </p:txBody>
      </p:sp>
      <p:sp>
        <p:nvSpPr>
          <p:cNvPr id="24579" name="Rectangle 5"/>
          <p:cNvSpPr>
            <a:spLocks noGrp="1" noChangeArrowheads="1"/>
          </p:cNvSpPr>
          <p:nvPr>
            <p:ph sz="half" idx="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533400" indent="-533400">
              <a:lnSpc>
                <a:spcPct val="90000"/>
              </a:lnSpc>
              <a:buFontTx/>
              <a:buAutoNum type="arabicPeriod"/>
            </a:pPr>
            <a:r>
              <a:rPr lang="en-US" altLang="en-US" sz="2600" smtClean="0">
                <a:latin typeface="Times New Roman" pitchFamily="18" charset="0"/>
                <a:cs typeface="Times New Roman" pitchFamily="18" charset="0"/>
              </a:rPr>
              <a:t>Sponsors submit Proposals</a:t>
            </a:r>
          </a:p>
          <a:p>
            <a:pPr marL="533400" indent="-533400">
              <a:lnSpc>
                <a:spcPct val="90000"/>
              </a:lnSpc>
              <a:buFontTx/>
              <a:buAutoNum type="arabicPeriod"/>
            </a:pPr>
            <a:r>
              <a:rPr lang="en-US" altLang="en-US" sz="2600" smtClean="0">
                <a:latin typeface="Times New Roman" pitchFamily="18" charset="0"/>
                <a:cs typeface="Times New Roman" pitchFamily="18" charset="0"/>
              </a:rPr>
              <a:t>Proposals distributed for comment period</a:t>
            </a:r>
          </a:p>
          <a:p>
            <a:pPr marL="533400" indent="-533400">
              <a:lnSpc>
                <a:spcPct val="90000"/>
              </a:lnSpc>
              <a:buFontTx/>
              <a:buAutoNum type="arabicPeriod"/>
            </a:pPr>
            <a:r>
              <a:rPr lang="en-US" altLang="en-US" sz="2600" smtClean="0">
                <a:latin typeface="Times New Roman" pitchFamily="18" charset="0"/>
                <a:cs typeface="Times New Roman" pitchFamily="18" charset="0"/>
              </a:rPr>
              <a:t>Proposals discussed at Annual Business Meeting</a:t>
            </a:r>
          </a:p>
          <a:p>
            <a:pPr marL="533400" indent="-533400">
              <a:lnSpc>
                <a:spcPct val="90000"/>
              </a:lnSpc>
              <a:buFontTx/>
              <a:buAutoNum type="arabicPeriod"/>
            </a:pPr>
            <a:r>
              <a:rPr lang="en-US" altLang="en-US" sz="2600" smtClean="0">
                <a:latin typeface="Times New Roman" pitchFamily="18" charset="0"/>
                <a:cs typeface="Times New Roman" pitchFamily="18" charset="0"/>
              </a:rPr>
              <a:t>Sponsors review proposals and may submit revisions</a:t>
            </a:r>
          </a:p>
          <a:p>
            <a:pPr marL="533400" indent="-533400">
              <a:lnSpc>
                <a:spcPct val="90000"/>
              </a:lnSpc>
            </a:pPr>
            <a:endParaRPr lang="en-US" altLang="en-US" smtClean="0"/>
          </a:p>
        </p:txBody>
      </p:sp>
      <p:sp>
        <p:nvSpPr>
          <p:cNvPr id="24580" name="Rectangle 6"/>
          <p:cNvSpPr>
            <a:spLocks noGrp="1" noChangeArrowheads="1"/>
          </p:cNvSpPr>
          <p:nvPr>
            <p:ph sz="half" idx="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533400" indent="-533400">
              <a:lnSpc>
                <a:spcPct val="90000"/>
              </a:lnSpc>
              <a:buFontTx/>
              <a:buAutoNum type="arabicPeriod" startAt="5"/>
            </a:pPr>
            <a:r>
              <a:rPr lang="en-US" altLang="en-US" sz="2600" smtClean="0">
                <a:latin typeface="Times New Roman" pitchFamily="18" charset="0"/>
                <a:cs typeface="Times New Roman" pitchFamily="18" charset="0"/>
              </a:rPr>
              <a:t>Proposals distributed for second comment period</a:t>
            </a:r>
          </a:p>
          <a:p>
            <a:pPr marL="533400" indent="-533400">
              <a:lnSpc>
                <a:spcPct val="90000"/>
              </a:lnSpc>
              <a:buFontTx/>
              <a:buAutoNum type="arabicPeriod" startAt="6"/>
            </a:pPr>
            <a:r>
              <a:rPr lang="en-US" altLang="en-US" sz="2600" smtClean="0">
                <a:latin typeface="Times New Roman" pitchFamily="18" charset="0"/>
                <a:cs typeface="Times New Roman" pitchFamily="18" charset="0"/>
              </a:rPr>
              <a:t>Sponsors review and may submit revisions</a:t>
            </a:r>
          </a:p>
          <a:p>
            <a:pPr marL="533400" indent="-533400">
              <a:lnSpc>
                <a:spcPct val="90000"/>
              </a:lnSpc>
              <a:buFontTx/>
              <a:buAutoNum type="arabicPeriod" startAt="7"/>
            </a:pPr>
            <a:r>
              <a:rPr lang="en-US" altLang="en-US" sz="2600" smtClean="0">
                <a:latin typeface="Times New Roman" pitchFamily="18" charset="0"/>
                <a:cs typeface="Times New Roman" pitchFamily="18" charset="0"/>
              </a:rPr>
              <a:t>Ballots distributed for vote</a:t>
            </a:r>
          </a:p>
          <a:p>
            <a:pPr marL="533400" indent="-533400">
              <a:lnSpc>
                <a:spcPct val="90000"/>
              </a:lnSpc>
              <a:buFontTx/>
              <a:buAutoNum type="arabicPeriod" startAt="8"/>
            </a:pPr>
            <a:r>
              <a:rPr lang="en-US" altLang="en-US" sz="2600" smtClean="0">
                <a:latin typeface="Times New Roman" pitchFamily="18" charset="0"/>
                <a:cs typeface="Times New Roman" pitchFamily="18" charset="0"/>
              </a:rPr>
              <a:t>All comments and votes are submitted through IFTA, Inc. website</a:t>
            </a:r>
          </a:p>
          <a:p>
            <a:pPr marL="533400" indent="-533400">
              <a:lnSpc>
                <a:spcPct val="90000"/>
              </a:lnSpc>
            </a:pPr>
            <a:endParaRPr lang="en-US" altLang="en-US" smtClean="0"/>
          </a:p>
        </p:txBody>
      </p:sp>
      <p:sp>
        <p:nvSpPr>
          <p:cNvPr id="24581" name="Line 7"/>
          <p:cNvSpPr>
            <a:spLocks noChangeShapeType="1"/>
          </p:cNvSpPr>
          <p:nvPr/>
        </p:nvSpPr>
        <p:spPr bwMode="auto">
          <a:xfrm>
            <a:off x="381000" y="1524000"/>
            <a:ext cx="8077200" cy="0"/>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15384762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idx="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0"/>
              </a:spcBef>
              <a:buClr>
                <a:schemeClr val="tx1"/>
              </a:buClr>
              <a:buFont typeface="Wingdings" pitchFamily="2" charset="2"/>
              <a:buNone/>
            </a:pPr>
            <a:r>
              <a:rPr lang="en-US" altLang="en-US" sz="2600" b="1" smtClean="0">
                <a:latin typeface="Times New Roman" pitchFamily="18" charset="0"/>
                <a:cs typeface="Times New Roman" pitchFamily="18" charset="0"/>
              </a:rPr>
              <a:t>Full Track Proposals</a:t>
            </a:r>
          </a:p>
          <a:p>
            <a:pPr>
              <a:spcBef>
                <a:spcPct val="0"/>
              </a:spcBef>
              <a:buClr>
                <a:schemeClr val="tx1"/>
              </a:buClr>
              <a:buFont typeface="Wingdings" pitchFamily="2" charset="2"/>
              <a:buNone/>
            </a:pPr>
            <a:endParaRPr lang="en-US" altLang="en-US" sz="2400" smtClean="0">
              <a:latin typeface="Times New Roman" pitchFamily="18" charset="0"/>
              <a:cs typeface="Times New Roman" pitchFamily="18" charset="0"/>
            </a:endParaRPr>
          </a:p>
          <a:p>
            <a:pPr>
              <a:lnSpc>
                <a:spcPct val="80000"/>
              </a:lnSpc>
              <a:buClr>
                <a:schemeClr val="tx1"/>
              </a:buClr>
              <a:buFont typeface="Wingdings" pitchFamily="2" charset="2"/>
              <a:buChar char="§"/>
            </a:pPr>
            <a:r>
              <a:rPr lang="en-US" altLang="en-US" sz="2600" smtClean="0">
                <a:latin typeface="Times New Roman" pitchFamily="18" charset="0"/>
                <a:cs typeface="Times New Roman" pitchFamily="18" charset="0"/>
              </a:rPr>
              <a:t>First comment period – 45 days</a:t>
            </a:r>
          </a:p>
          <a:p>
            <a:pPr>
              <a:lnSpc>
                <a:spcPct val="80000"/>
              </a:lnSpc>
              <a:buClr>
                <a:schemeClr val="tx1"/>
              </a:buClr>
              <a:buFont typeface="Wingdings" pitchFamily="2" charset="2"/>
              <a:buChar char="§"/>
            </a:pPr>
            <a:endParaRPr lang="en-US" altLang="en-US" sz="2600" smtClean="0">
              <a:latin typeface="Times New Roman" pitchFamily="18" charset="0"/>
              <a:cs typeface="Times New Roman" pitchFamily="18" charset="0"/>
            </a:endParaRPr>
          </a:p>
          <a:p>
            <a:pPr>
              <a:lnSpc>
                <a:spcPct val="80000"/>
              </a:lnSpc>
              <a:buClr>
                <a:schemeClr val="tx1"/>
              </a:buClr>
              <a:buFont typeface="Wingdings" pitchFamily="2" charset="2"/>
              <a:buChar char="§"/>
            </a:pPr>
            <a:r>
              <a:rPr lang="en-US" altLang="en-US" sz="2600" smtClean="0">
                <a:latin typeface="Times New Roman" pitchFamily="18" charset="0"/>
                <a:cs typeface="Times New Roman" pitchFamily="18" charset="0"/>
              </a:rPr>
              <a:t>Sponsor review after ABM (unless moved to Short Track at the ABM) – 45 days</a:t>
            </a:r>
          </a:p>
          <a:p>
            <a:pPr>
              <a:lnSpc>
                <a:spcPct val="80000"/>
              </a:lnSpc>
              <a:buClr>
                <a:schemeClr val="tx1"/>
              </a:buClr>
              <a:buFont typeface="Wingdings" pitchFamily="2" charset="2"/>
              <a:buChar char="§"/>
            </a:pPr>
            <a:endParaRPr lang="en-US" altLang="en-US" sz="2600" smtClean="0">
              <a:latin typeface="Times New Roman" pitchFamily="18" charset="0"/>
              <a:cs typeface="Times New Roman" pitchFamily="18" charset="0"/>
            </a:endParaRPr>
          </a:p>
          <a:p>
            <a:pPr>
              <a:lnSpc>
                <a:spcPct val="80000"/>
              </a:lnSpc>
              <a:buClr>
                <a:schemeClr val="tx1"/>
              </a:buClr>
              <a:buFont typeface="Wingdings" pitchFamily="2" charset="2"/>
              <a:buChar char="§"/>
            </a:pPr>
            <a:r>
              <a:rPr lang="en-US" altLang="en-US" sz="2600" smtClean="0">
                <a:latin typeface="Times New Roman" pitchFamily="18" charset="0"/>
                <a:cs typeface="Times New Roman" pitchFamily="18" charset="0"/>
              </a:rPr>
              <a:t>Second comment period – 45 days</a:t>
            </a:r>
          </a:p>
          <a:p>
            <a:pPr>
              <a:lnSpc>
                <a:spcPct val="80000"/>
              </a:lnSpc>
              <a:buClr>
                <a:schemeClr val="tx1"/>
              </a:buClr>
              <a:buFont typeface="Wingdings" pitchFamily="2" charset="2"/>
              <a:buChar char="§"/>
            </a:pPr>
            <a:endParaRPr lang="en-US" altLang="en-US" sz="2600" smtClean="0">
              <a:latin typeface="Times New Roman" pitchFamily="18" charset="0"/>
              <a:cs typeface="Times New Roman" pitchFamily="18" charset="0"/>
            </a:endParaRPr>
          </a:p>
          <a:p>
            <a:pPr>
              <a:lnSpc>
                <a:spcPct val="80000"/>
              </a:lnSpc>
              <a:buFont typeface="Wingdings" pitchFamily="2" charset="2"/>
              <a:buChar char="§"/>
            </a:pPr>
            <a:r>
              <a:rPr lang="en-US" altLang="en-US" sz="2600" smtClean="0">
                <a:latin typeface="Times New Roman" pitchFamily="18" charset="0"/>
                <a:cs typeface="Times New Roman" pitchFamily="18" charset="0"/>
              </a:rPr>
              <a:t>Voting period – 60 days</a:t>
            </a:r>
          </a:p>
        </p:txBody>
      </p:sp>
      <p:sp>
        <p:nvSpPr>
          <p:cNvPr id="5123" name="Rectangle 2"/>
          <p:cNvSpPr>
            <a:spLocks noGrp="1" noChangeArrowheads="1"/>
          </p:cNvSpPr>
          <p:nvPr>
            <p:ph type="title"/>
          </p:nvPr>
        </p:nvSpPr>
        <p:spPr bwMode="auto">
          <a:xfrm>
            <a:off x="396875" y="969963"/>
            <a:ext cx="82296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fontScale="90000"/>
          </a:bodyPr>
          <a:lstStyle/>
          <a:p>
            <a:pPr algn="l">
              <a:defRPr/>
            </a:pP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IFTA Ballot Time Frames</a:t>
            </a:r>
            <a:r>
              <a:rPr lang="en-US" sz="3200" b="1" dirty="0" smtClean="0">
                <a:effectLst>
                  <a:outerShdw blurRad="38100" dist="38100" dir="2700000" algn="tl">
                    <a:srgbClr val="000000">
                      <a:alpha val="43137"/>
                    </a:srgbClr>
                  </a:outerShdw>
                </a:effectLst>
                <a:latin typeface="Times New Roman" pitchFamily="18" charset="0"/>
                <a:cs typeface="Times New Roman" pitchFamily="18" charset="0"/>
              </a:rPr>
              <a:t> </a:t>
            </a:r>
          </a:p>
        </p:txBody>
      </p:sp>
      <p:sp>
        <p:nvSpPr>
          <p:cNvPr id="25604" name="Line 4"/>
          <p:cNvSpPr>
            <a:spLocks noChangeShapeType="1"/>
          </p:cNvSpPr>
          <p:nvPr/>
        </p:nvSpPr>
        <p:spPr bwMode="auto">
          <a:xfrm>
            <a:off x="381000" y="1447800"/>
            <a:ext cx="8077200" cy="0"/>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738533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Grp="1" noChangeArrowheads="1"/>
          </p:cNvSpPr>
          <p:nvPr>
            <p:ph type="body" idx="4294967295"/>
          </p:nvPr>
        </p:nvSpPr>
        <p:spPr>
          <a:xfrm>
            <a:off x="1371600" y="2133600"/>
            <a:ext cx="7772400" cy="3505200"/>
          </a:xfrm>
        </p:spPr>
        <p:txBody>
          <a:bodyPr/>
          <a:lstStyle/>
          <a:p>
            <a:pPr>
              <a:buClr>
                <a:schemeClr val="tx1"/>
              </a:buClr>
              <a:buFont typeface="Wingdings" pitchFamily="2" charset="2"/>
              <a:buChar char="ü"/>
            </a:pPr>
            <a:r>
              <a:rPr lang="en-US" altLang="en-US" smtClean="0"/>
              <a:t>Base Jurisdiction</a:t>
            </a:r>
          </a:p>
          <a:p>
            <a:pPr>
              <a:buClr>
                <a:schemeClr val="tx1"/>
              </a:buClr>
              <a:buFont typeface="Wingdings" pitchFamily="2" charset="2"/>
              <a:buChar char="ü"/>
            </a:pPr>
            <a:r>
              <a:rPr lang="en-US" altLang="en-US" smtClean="0"/>
              <a:t>Retention of Sovereign Authority to determine tax rates, exemptions and exercise other substantive tax authority</a:t>
            </a:r>
          </a:p>
          <a:p>
            <a:pPr>
              <a:buClr>
                <a:schemeClr val="tx1"/>
              </a:buClr>
              <a:buFont typeface="Wingdings" pitchFamily="2" charset="2"/>
              <a:buChar char="ü"/>
            </a:pPr>
            <a:r>
              <a:rPr lang="en-US" altLang="en-US" smtClean="0"/>
              <a:t>Uniform Definition of Qualified Motor Vehicle</a:t>
            </a:r>
          </a:p>
          <a:p>
            <a:endParaRPr lang="en-US" altLang="en-US" smtClean="0"/>
          </a:p>
          <a:p>
            <a:endParaRPr lang="en-US" altLang="en-US" smtClean="0"/>
          </a:p>
        </p:txBody>
      </p:sp>
      <p:sp>
        <p:nvSpPr>
          <p:cNvPr id="2" name="Rectangle 1"/>
          <p:cNvSpPr/>
          <p:nvPr/>
        </p:nvSpPr>
        <p:spPr>
          <a:xfrm>
            <a:off x="381000" y="1066800"/>
            <a:ext cx="7597016" cy="923330"/>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5400" b="1" spc="50" dirty="0">
                <a:ln w="11430"/>
                <a:solidFill>
                  <a:srgbClr val="000000"/>
                </a:solidFill>
                <a:effectLst>
                  <a:outerShdw blurRad="76200" dist="50800" dir="5400000" algn="tl" rotWithShape="0">
                    <a:srgbClr val="000000">
                      <a:alpha val="65000"/>
                    </a:srgbClr>
                  </a:outerShdw>
                </a:effectLst>
              </a:rPr>
              <a:t>IFTA’s Core Principals</a:t>
            </a:r>
          </a:p>
        </p:txBody>
      </p:sp>
      <p:sp>
        <p:nvSpPr>
          <p:cNvPr id="4" name="Date Placeholder 3"/>
          <p:cNvSpPr>
            <a:spLocks noGrp="1"/>
          </p:cNvSpPr>
          <p:nvPr>
            <p:ph type="dt" sz="half" idx="4294967295"/>
          </p:nvPr>
        </p:nvSpPr>
        <p:spPr>
          <a:xfrm>
            <a:off x="457200" y="6356350"/>
            <a:ext cx="2133600" cy="365125"/>
          </a:xfrm>
          <a:prstGeom prst="rect">
            <a:avLst/>
          </a:prstGeom>
        </p:spPr>
        <p:txBody>
          <a:bodyPr vert="horz" lIns="91440" tIns="45720" rIns="91440" bIns="45720" rtlCol="0" anchor="ctr"/>
          <a:lstStyle>
            <a:lvl1pPr algn="l" eaLnBrk="1" hangingPunct="1">
              <a:defRPr sz="1200" b="0">
                <a:solidFill>
                  <a:prstClr val="black">
                    <a:tint val="75000"/>
                  </a:prstClr>
                </a:solidFill>
                <a:latin typeface="Arial" charset="0"/>
              </a:defRPr>
            </a:lvl1pPr>
          </a:lstStyle>
          <a:p>
            <a:pPr fontAlgn="base">
              <a:spcBef>
                <a:spcPct val="0"/>
              </a:spcBef>
              <a:spcAft>
                <a:spcPct val="0"/>
              </a:spcAft>
              <a:defRPr/>
            </a:pPr>
            <a:r>
              <a:rPr lang="en-US" dirty="0" smtClean="0"/>
              <a:t>August 14-15</a:t>
            </a:r>
            <a:endParaRPr lang="en-US" dirty="0"/>
          </a:p>
        </p:txBody>
      </p:sp>
      <p:sp>
        <p:nvSpPr>
          <p:cNvPr id="5" name="Footer Placeholder 4"/>
          <p:cNvSpPr>
            <a:spLocks noGrp="1"/>
          </p:cNvSpPr>
          <p:nvPr>
            <p:ph type="ftr" sz="quarter" idx="4294967295"/>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prstClr val="black">
                    <a:tint val="75000"/>
                  </a:prstClr>
                </a:solidFill>
                <a:latin typeface="Arial" charset="0"/>
              </a:defRPr>
            </a:lvl1pPr>
          </a:lstStyle>
          <a:p>
            <a:pPr fontAlgn="base">
              <a:spcBef>
                <a:spcPct val="0"/>
              </a:spcBef>
              <a:spcAft>
                <a:spcPct val="0"/>
              </a:spcAft>
              <a:defRPr/>
            </a:pPr>
            <a:r>
              <a:rPr lang="en-US" dirty="0" smtClean="0"/>
              <a:t>2019 Annual IFTA Business Meeting</a:t>
            </a:r>
            <a:endParaRPr lang="en-US" dirty="0"/>
          </a:p>
        </p:txBody>
      </p:sp>
      <p:sp>
        <p:nvSpPr>
          <p:cNvPr id="6" name="Slide Number Placeholder 5"/>
          <p:cNvSpPr>
            <a:spLocks noGrp="1"/>
          </p:cNvSpPr>
          <p:nvPr>
            <p:ph type="sldNum" sz="quarter" idx="4294967295"/>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fontAlgn="base">
              <a:spcBef>
                <a:spcPct val="0"/>
              </a:spcBef>
              <a:spcAft>
                <a:spcPct val="0"/>
              </a:spcAft>
              <a:defRPr/>
            </a:pPr>
            <a:r>
              <a:rPr lang="en-US" altLang="en-US" dirty="0" smtClean="0">
                <a:latin typeface="Arial" charset="0"/>
              </a:rPr>
              <a:t>Raleigh, North Carolina</a:t>
            </a:r>
            <a:endParaRPr lang="en-US" altLang="en-US" dirty="0">
              <a:latin typeface="Arial" charset="0"/>
            </a:endParaRPr>
          </a:p>
        </p:txBody>
      </p:sp>
    </p:spTree>
    <p:extLst>
      <p:ext uri="{BB962C8B-B14F-4D97-AF65-F5344CB8AC3E}">
        <p14:creationId xmlns:p14="http://schemas.microsoft.com/office/powerpoint/2010/main" val="1934300728"/>
      </p:ext>
    </p:extLst>
  </p:cSld>
  <p:clrMapOvr>
    <a:masterClrMapping/>
  </p:clrMapOvr>
  <p:transition spd="slow"/>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fontScale="92500" lnSpcReduction="10000"/>
          </a:bodyPr>
          <a:lstStyle/>
          <a:p>
            <a:pPr marL="236538" indent="-236538">
              <a:lnSpc>
                <a:spcPct val="90000"/>
              </a:lnSpc>
              <a:buFont typeface="Wingdings" pitchFamily="2" charset="2"/>
              <a:buNone/>
              <a:defRPr/>
            </a:pPr>
            <a:r>
              <a:rPr lang="en-US" altLang="en-US" sz="2600" b="1" smtClean="0">
                <a:latin typeface="Times New Roman" pitchFamily="18" charset="0"/>
                <a:cs typeface="Times New Roman" pitchFamily="18" charset="0"/>
              </a:rPr>
              <a:t>Short Track Proposals</a:t>
            </a:r>
          </a:p>
          <a:p>
            <a:pPr marL="236538" indent="-236538">
              <a:lnSpc>
                <a:spcPct val="90000"/>
              </a:lnSpc>
              <a:buFont typeface="Wingdings" pitchFamily="2" charset="2"/>
              <a:buNone/>
              <a:defRPr/>
            </a:pPr>
            <a:endParaRPr lang="en-US" altLang="en-US" sz="2600" smtClean="0">
              <a:latin typeface="Times New Roman" pitchFamily="18" charset="0"/>
              <a:cs typeface="Times New Roman" pitchFamily="18" charset="0"/>
            </a:endParaRPr>
          </a:p>
          <a:p>
            <a:pPr marL="236538" indent="-236538">
              <a:lnSpc>
                <a:spcPct val="90000"/>
              </a:lnSpc>
              <a:buFont typeface="Wingdings" pitchFamily="2" charset="2"/>
              <a:buChar char="§"/>
              <a:defRPr/>
            </a:pPr>
            <a:r>
              <a:rPr lang="en-US" altLang="en-US" sz="2600" smtClean="0">
                <a:latin typeface="Times New Roman" pitchFamily="18" charset="0"/>
                <a:cs typeface="Times New Roman" pitchFamily="18" charset="0"/>
              </a:rPr>
              <a:t>First comment period – 30 days</a:t>
            </a:r>
          </a:p>
          <a:p>
            <a:pPr marL="236538" indent="-236538">
              <a:lnSpc>
                <a:spcPct val="90000"/>
              </a:lnSpc>
              <a:buFont typeface="Wingdings" pitchFamily="2" charset="2"/>
              <a:buChar char="§"/>
              <a:defRPr/>
            </a:pPr>
            <a:endParaRPr lang="en-US" altLang="en-US" sz="2600" smtClean="0">
              <a:latin typeface="Times New Roman" pitchFamily="18" charset="0"/>
              <a:cs typeface="Times New Roman" pitchFamily="18" charset="0"/>
            </a:endParaRPr>
          </a:p>
          <a:p>
            <a:pPr marL="236538" indent="-236538">
              <a:lnSpc>
                <a:spcPct val="90000"/>
              </a:lnSpc>
              <a:buFont typeface="Wingdings" pitchFamily="2" charset="2"/>
              <a:buChar char="§"/>
              <a:defRPr/>
            </a:pPr>
            <a:r>
              <a:rPr lang="en-US" altLang="en-US" sz="2600" smtClean="0">
                <a:latin typeface="Times New Roman" pitchFamily="18" charset="0"/>
                <a:cs typeface="Times New Roman" pitchFamily="18" charset="0"/>
              </a:rPr>
              <a:t>Sponsor review after ABM (provided the ballot received sufficient votes to move forward) – 30 days</a:t>
            </a:r>
          </a:p>
          <a:p>
            <a:pPr marL="236538" indent="-236538">
              <a:lnSpc>
                <a:spcPct val="90000"/>
              </a:lnSpc>
              <a:buFont typeface="Wingdings" pitchFamily="2" charset="2"/>
              <a:buChar char="§"/>
              <a:defRPr/>
            </a:pPr>
            <a:endParaRPr lang="en-US" altLang="en-US" sz="2600" smtClean="0">
              <a:latin typeface="Times New Roman" pitchFamily="18" charset="0"/>
              <a:cs typeface="Times New Roman" pitchFamily="18" charset="0"/>
            </a:endParaRPr>
          </a:p>
          <a:p>
            <a:pPr marL="236538" indent="-236538">
              <a:lnSpc>
                <a:spcPct val="90000"/>
              </a:lnSpc>
              <a:buFont typeface="Wingdings" pitchFamily="2" charset="2"/>
              <a:buChar char="§"/>
              <a:defRPr/>
            </a:pPr>
            <a:r>
              <a:rPr lang="en-US" altLang="en-US" sz="2600" smtClean="0">
                <a:latin typeface="Times New Roman" pitchFamily="18" charset="0"/>
                <a:cs typeface="Times New Roman" pitchFamily="18" charset="0"/>
              </a:rPr>
              <a:t>Second comment period – 30 days</a:t>
            </a:r>
          </a:p>
          <a:p>
            <a:pPr marL="236538" indent="-236538">
              <a:lnSpc>
                <a:spcPct val="90000"/>
              </a:lnSpc>
              <a:buFont typeface="Wingdings" pitchFamily="2" charset="2"/>
              <a:buChar char="§"/>
              <a:defRPr/>
            </a:pPr>
            <a:endParaRPr lang="en-US" altLang="en-US" sz="2600" smtClean="0">
              <a:latin typeface="Times New Roman" pitchFamily="18" charset="0"/>
              <a:cs typeface="Times New Roman" pitchFamily="18" charset="0"/>
            </a:endParaRPr>
          </a:p>
          <a:p>
            <a:pPr marL="236538" indent="-236538">
              <a:lnSpc>
                <a:spcPct val="90000"/>
              </a:lnSpc>
              <a:buFont typeface="Wingdings" pitchFamily="2" charset="2"/>
              <a:buChar char="§"/>
              <a:defRPr/>
            </a:pPr>
            <a:r>
              <a:rPr lang="en-US" altLang="en-US" sz="2600" smtClean="0">
                <a:latin typeface="Times New Roman" pitchFamily="18" charset="0"/>
                <a:cs typeface="Times New Roman" pitchFamily="18" charset="0"/>
              </a:rPr>
              <a:t>Voting period – 30 days</a:t>
            </a:r>
          </a:p>
          <a:p>
            <a:pPr marL="236538" indent="-236538">
              <a:lnSpc>
                <a:spcPct val="90000"/>
              </a:lnSpc>
              <a:buFont typeface="Wingdings" pitchFamily="2" charset="2"/>
              <a:buNone/>
              <a:defRPr/>
            </a:pPr>
            <a:r>
              <a:rPr lang="en-US" altLang="en-US" sz="2400" smtClean="0">
                <a:latin typeface="Times New Roman" pitchFamily="18" charset="0"/>
                <a:cs typeface="Times New Roman" pitchFamily="18" charset="0"/>
              </a:rPr>
              <a:t> </a:t>
            </a:r>
          </a:p>
        </p:txBody>
      </p:sp>
      <p:sp>
        <p:nvSpPr>
          <p:cNvPr id="6147" name="Rectangle 2"/>
          <p:cNvSpPr>
            <a:spLocks noGrp="1" noChangeArrowheads="1"/>
          </p:cNvSpPr>
          <p:nvPr>
            <p:ph type="title"/>
          </p:nvPr>
        </p:nvSpPr>
        <p:spPr bwMode="auto">
          <a:xfrm>
            <a:off x="457200" y="822325"/>
            <a:ext cx="8229600" cy="655638"/>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l">
              <a:defRPr/>
            </a:pP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IFTA Ballot Time Frames</a:t>
            </a:r>
          </a:p>
        </p:txBody>
      </p:sp>
      <p:sp>
        <p:nvSpPr>
          <p:cNvPr id="26628" name="Line 4"/>
          <p:cNvSpPr>
            <a:spLocks noChangeShapeType="1"/>
          </p:cNvSpPr>
          <p:nvPr/>
        </p:nvSpPr>
        <p:spPr bwMode="auto">
          <a:xfrm>
            <a:off x="381000" y="1447800"/>
            <a:ext cx="8077200" cy="0"/>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407686349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idx="1"/>
          </p:nvPr>
        </p:nvSpPr>
        <p:spPr>
          <a:xfrm>
            <a:off x="228600" y="1600200"/>
            <a:ext cx="8686800" cy="48006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236538" indent="-236538">
              <a:lnSpc>
                <a:spcPct val="80000"/>
              </a:lnSpc>
              <a:buFont typeface="Wingdings" pitchFamily="2" charset="2"/>
              <a:buNone/>
            </a:pPr>
            <a:r>
              <a:rPr lang="en-US" altLang="en-US" sz="2400" b="1" smtClean="0">
                <a:latin typeface="Times New Roman" pitchFamily="18" charset="0"/>
                <a:cs typeface="Times New Roman" pitchFamily="18" charset="0"/>
              </a:rPr>
              <a:t>Full Track Ballot Proposals</a:t>
            </a:r>
            <a:r>
              <a:rPr lang="en-US" altLang="en-US" sz="2400" smtClean="0">
                <a:latin typeface="Times New Roman" pitchFamily="18" charset="0"/>
                <a:cs typeface="Times New Roman" pitchFamily="18" charset="0"/>
              </a:rPr>
              <a:t> </a:t>
            </a:r>
          </a:p>
          <a:p>
            <a:pPr marL="236538" indent="-236538">
              <a:lnSpc>
                <a:spcPct val="80000"/>
              </a:lnSpc>
              <a:buFont typeface="Wingdings" pitchFamily="2" charset="2"/>
              <a:buChar char="§"/>
            </a:pPr>
            <a:r>
              <a:rPr lang="en-US" altLang="en-US" sz="2400" smtClean="0">
                <a:latin typeface="Times New Roman" pitchFamily="18" charset="0"/>
                <a:cs typeface="Times New Roman" pitchFamily="18" charset="0"/>
              </a:rPr>
              <a:t>Full track ballot proposals may be moved to short track – must receive an affirmative vote of ¾ of the member jurisdictions (44) to move to short track – if not, ballot stays on full track and moves forward</a:t>
            </a:r>
          </a:p>
          <a:p>
            <a:pPr marL="236538" indent="-236538">
              <a:lnSpc>
                <a:spcPct val="80000"/>
              </a:lnSpc>
              <a:buFont typeface="Wingdings" pitchFamily="2" charset="2"/>
              <a:buChar char="§"/>
            </a:pPr>
            <a:r>
              <a:rPr lang="en-US" altLang="en-US" sz="2400" smtClean="0">
                <a:latin typeface="Times New Roman" pitchFamily="18" charset="0"/>
                <a:cs typeface="Times New Roman" pitchFamily="18" charset="0"/>
              </a:rPr>
              <a:t>Straw Votes:</a:t>
            </a:r>
          </a:p>
          <a:p>
            <a:pPr marL="1277938" lvl="1" indent="-533400">
              <a:lnSpc>
                <a:spcPct val="80000"/>
              </a:lnSpc>
              <a:buFont typeface="Wingdings" pitchFamily="2" charset="2"/>
              <a:buChar char="q"/>
            </a:pPr>
            <a:r>
              <a:rPr lang="en-US" altLang="en-US" sz="2000" smtClean="0">
                <a:latin typeface="Times New Roman" pitchFamily="18" charset="0"/>
                <a:cs typeface="Times New Roman" pitchFamily="18" charset="0"/>
              </a:rPr>
              <a:t>Ballot sponsors may request a straw vote to determine the level of support for a ballot proposal </a:t>
            </a:r>
          </a:p>
          <a:p>
            <a:pPr marL="1277938" lvl="1" indent="-533400">
              <a:lnSpc>
                <a:spcPct val="80000"/>
              </a:lnSpc>
              <a:buFont typeface="Wingdings" pitchFamily="2" charset="2"/>
              <a:buChar char="q"/>
            </a:pPr>
            <a:r>
              <a:rPr lang="en-US" altLang="en-US" sz="2000" smtClean="0">
                <a:latin typeface="Times New Roman" pitchFamily="18" charset="0"/>
                <a:cs typeface="Times New Roman" pitchFamily="18" charset="0"/>
              </a:rPr>
              <a:t>Not a binding vote</a:t>
            </a:r>
          </a:p>
          <a:p>
            <a:pPr marL="1277938" lvl="1" indent="-533400">
              <a:lnSpc>
                <a:spcPct val="80000"/>
              </a:lnSpc>
              <a:buFont typeface="Wingdings" pitchFamily="2" charset="2"/>
              <a:buNone/>
            </a:pPr>
            <a:endParaRPr lang="en-US" altLang="en-US" sz="2000" smtClean="0">
              <a:latin typeface="Times New Roman" pitchFamily="18" charset="0"/>
              <a:cs typeface="Times New Roman" pitchFamily="18" charset="0"/>
            </a:endParaRPr>
          </a:p>
          <a:p>
            <a:pPr marL="236538" indent="-236538">
              <a:lnSpc>
                <a:spcPct val="80000"/>
              </a:lnSpc>
              <a:buFont typeface="Wingdings" pitchFamily="2" charset="2"/>
              <a:buNone/>
            </a:pPr>
            <a:r>
              <a:rPr lang="en-US" altLang="en-US" sz="2400" b="1" smtClean="0">
                <a:latin typeface="Times New Roman" pitchFamily="18" charset="0"/>
                <a:cs typeface="Times New Roman" pitchFamily="18" charset="0"/>
              </a:rPr>
              <a:t>Short Track Ballot Proposals</a:t>
            </a:r>
          </a:p>
          <a:p>
            <a:pPr marL="236538" indent="-236538">
              <a:lnSpc>
                <a:spcPct val="80000"/>
              </a:lnSpc>
              <a:buFont typeface="Wingdings" pitchFamily="2" charset="2"/>
              <a:buChar char="§"/>
            </a:pPr>
            <a:r>
              <a:rPr lang="en-US" altLang="en-US" sz="2400" smtClean="0">
                <a:latin typeface="Times New Roman" pitchFamily="18" charset="0"/>
                <a:cs typeface="Times New Roman" pitchFamily="18" charset="0"/>
              </a:rPr>
              <a:t> Short track ballot proposals must receive an affirmative vote of ¾ of the member jurisdictions (44) to continue on the short track – if not, ballot proposal dies</a:t>
            </a:r>
          </a:p>
          <a:p>
            <a:pPr marL="236538" indent="-236538">
              <a:lnSpc>
                <a:spcPct val="80000"/>
              </a:lnSpc>
              <a:buFont typeface="Wingdings" pitchFamily="2" charset="2"/>
              <a:buChar char="§"/>
            </a:pPr>
            <a:endParaRPr lang="en-US" altLang="en-US" sz="2400" smtClean="0">
              <a:latin typeface="Times New Roman" pitchFamily="18" charset="0"/>
              <a:cs typeface="Times New Roman" pitchFamily="18" charset="0"/>
            </a:endParaRPr>
          </a:p>
        </p:txBody>
      </p:sp>
      <p:sp>
        <p:nvSpPr>
          <p:cNvPr id="7171" name="Rectangle 2"/>
          <p:cNvSpPr>
            <a:spLocks noGrp="1" noChangeArrowheads="1"/>
          </p:cNvSpPr>
          <p:nvPr>
            <p:ph type="title"/>
          </p:nvPr>
        </p:nvSpPr>
        <p:spPr bwMode="auto">
          <a:xfrm>
            <a:off x="415925" y="838200"/>
            <a:ext cx="8229600" cy="655638"/>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l">
              <a:defRPr/>
            </a:pP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Annual Business Meeting Protocol</a:t>
            </a:r>
          </a:p>
        </p:txBody>
      </p:sp>
      <p:sp>
        <p:nvSpPr>
          <p:cNvPr id="27652" name="Line 4"/>
          <p:cNvSpPr>
            <a:spLocks noChangeShapeType="1"/>
          </p:cNvSpPr>
          <p:nvPr/>
        </p:nvSpPr>
        <p:spPr bwMode="auto">
          <a:xfrm>
            <a:off x="381000" y="1447800"/>
            <a:ext cx="8077200" cy="0"/>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56208330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idx="1"/>
          </p:nvPr>
        </p:nvSpPr>
        <p:spPr>
          <a:xfrm>
            <a:off x="457200" y="1981200"/>
            <a:ext cx="8229600" cy="4144963"/>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457200" indent="0">
              <a:buClr>
                <a:schemeClr val="tx1"/>
              </a:buClr>
              <a:buFont typeface="Wingdings" pitchFamily="2" charset="2"/>
              <a:buNone/>
            </a:pPr>
            <a:r>
              <a:rPr lang="en-US" altLang="en-US" smtClean="0">
                <a:latin typeface="Times New Roman" pitchFamily="18" charset="0"/>
                <a:cs typeface="Times New Roman" pitchFamily="18" charset="0"/>
              </a:rPr>
              <a:t>A process through which provisions of the IFTA governing documents may be interpreted/clarified and commentary added to the affected provisions</a:t>
            </a:r>
          </a:p>
        </p:txBody>
      </p:sp>
      <p:sp>
        <p:nvSpPr>
          <p:cNvPr id="8195" name="Rectangle 2"/>
          <p:cNvSpPr>
            <a:spLocks noGrp="1" noChangeArrowheads="1"/>
          </p:cNvSpPr>
          <p:nvPr>
            <p:ph type="title"/>
          </p:nvPr>
        </p:nvSpPr>
        <p:spPr bwMode="auto">
          <a:xfrm>
            <a:off x="533400" y="914400"/>
            <a:ext cx="8153400" cy="5334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fontScale="90000"/>
          </a:bodyPr>
          <a:lstStyle/>
          <a:p>
            <a:pPr algn="l">
              <a:defRPr/>
            </a:pPr>
            <a:r>
              <a:rPr lang="en-US" sz="3200" b="1" dirty="0" smtClean="0">
                <a:effectLst>
                  <a:outerShdw blurRad="38100" dist="38100" dir="2700000" algn="tl">
                    <a:srgbClr val="000000">
                      <a:alpha val="43137"/>
                    </a:srgbClr>
                  </a:outerShdw>
                </a:effectLst>
                <a:latin typeface="Times New Roman" pitchFamily="18" charset="0"/>
                <a:cs typeface="Times New Roman" pitchFamily="18" charset="0"/>
              </a:rPr>
              <a:t>Consensus Board Interpretations (CBI’s)</a:t>
            </a:r>
            <a:r>
              <a:rPr lang="en-US" sz="4800" dirty="0" smtClean="0">
                <a:effectLst>
                  <a:outerShdw blurRad="38100" dist="38100" dir="2700000" algn="tl">
                    <a:srgbClr val="000000">
                      <a:alpha val="43137"/>
                    </a:srgbClr>
                  </a:outerShdw>
                </a:effectLst>
                <a:latin typeface="Times New Roman" pitchFamily="18" charset="0"/>
                <a:cs typeface="Times New Roman" pitchFamily="18" charset="0"/>
              </a:rPr>
              <a:t/>
            </a:r>
            <a:br>
              <a:rPr lang="en-US" sz="4800" dirty="0" smtClean="0">
                <a:effectLst>
                  <a:outerShdw blurRad="38100" dist="38100" dir="2700000" algn="tl">
                    <a:srgbClr val="000000">
                      <a:alpha val="43137"/>
                    </a:srgbClr>
                  </a:outerShdw>
                </a:effectLst>
                <a:latin typeface="Times New Roman" pitchFamily="18" charset="0"/>
                <a:cs typeface="Times New Roman" pitchFamily="18" charset="0"/>
              </a:rPr>
            </a:br>
            <a:endParaRPr lang="en-US" sz="4800" dirty="0" smtClean="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8676" name="Line 4"/>
          <p:cNvSpPr>
            <a:spLocks noChangeShapeType="1"/>
          </p:cNvSpPr>
          <p:nvPr/>
        </p:nvSpPr>
        <p:spPr bwMode="auto">
          <a:xfrm>
            <a:off x="381000" y="1447800"/>
            <a:ext cx="8077200" cy="0"/>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72875630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idx="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nSpc>
                <a:spcPct val="80000"/>
              </a:lnSpc>
              <a:buFont typeface="Wingdings" pitchFamily="2" charset="2"/>
              <a:buChar char="§"/>
            </a:pPr>
            <a:r>
              <a:rPr lang="en-US" altLang="en-US" sz="2800" smtClean="0">
                <a:latin typeface="Times New Roman" pitchFamily="18" charset="0"/>
                <a:cs typeface="Times New Roman" pitchFamily="18" charset="0"/>
              </a:rPr>
              <a:t>A jurisdiction, committee or Board member may request an interpretation of IFTA requirements as stated in the Agreement, Procedures Manual or Audit Manual</a:t>
            </a:r>
          </a:p>
          <a:p>
            <a:pPr>
              <a:lnSpc>
                <a:spcPct val="80000"/>
              </a:lnSpc>
              <a:buFont typeface="Wingdings" pitchFamily="2" charset="2"/>
              <a:buChar char="§"/>
            </a:pPr>
            <a:r>
              <a:rPr lang="en-US" altLang="en-US" sz="2800" smtClean="0">
                <a:latin typeface="Times New Roman" pitchFamily="18" charset="0"/>
                <a:cs typeface="Times New Roman" pitchFamily="18" charset="0"/>
              </a:rPr>
              <a:t>The Board may issue a proposed interpretation</a:t>
            </a:r>
          </a:p>
          <a:p>
            <a:pPr>
              <a:lnSpc>
                <a:spcPct val="80000"/>
              </a:lnSpc>
              <a:buFont typeface="Wingdings" pitchFamily="2" charset="2"/>
              <a:buChar char="§"/>
            </a:pPr>
            <a:r>
              <a:rPr lang="en-US" altLang="en-US" sz="2800" smtClean="0">
                <a:latin typeface="Times New Roman" pitchFamily="18" charset="0"/>
                <a:cs typeface="Times New Roman" pitchFamily="18" charset="0"/>
              </a:rPr>
              <a:t>A proposed interpretation must be ratified by ¾ affirmative vote of the membership (44) at an Annual Business Meeting</a:t>
            </a:r>
          </a:p>
          <a:p>
            <a:pPr>
              <a:lnSpc>
                <a:spcPct val="80000"/>
              </a:lnSpc>
              <a:buFont typeface="Wingdings" pitchFamily="2" charset="2"/>
              <a:buChar char="§"/>
            </a:pPr>
            <a:r>
              <a:rPr lang="en-US" altLang="en-US" sz="2800" smtClean="0">
                <a:latin typeface="Times New Roman" pitchFamily="18" charset="0"/>
                <a:cs typeface="Times New Roman" pitchFamily="18" charset="0"/>
              </a:rPr>
              <a:t>If ratified, commentary is added to the affected IFTA governing document &amp; is binding on all jurisdictions</a:t>
            </a:r>
          </a:p>
          <a:p>
            <a:pPr>
              <a:lnSpc>
                <a:spcPct val="80000"/>
              </a:lnSpc>
            </a:pPr>
            <a:endParaRPr lang="en-US" altLang="en-US" sz="2800" smtClean="0">
              <a:latin typeface="Times New Roman" pitchFamily="18" charset="0"/>
              <a:cs typeface="Times New Roman" pitchFamily="18" charset="0"/>
            </a:endParaRPr>
          </a:p>
        </p:txBody>
      </p:sp>
      <p:sp>
        <p:nvSpPr>
          <p:cNvPr id="9219" name="Rectangle 2"/>
          <p:cNvSpPr>
            <a:spLocks noGrp="1" noChangeArrowheads="1"/>
          </p:cNvSpPr>
          <p:nvPr>
            <p:ph type="title"/>
          </p:nvPr>
        </p:nvSpPr>
        <p:spPr bwMode="auto">
          <a:xfrm>
            <a:off x="457200" y="903288"/>
            <a:ext cx="8229600" cy="579437"/>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fontScale="90000"/>
          </a:bodyPr>
          <a:lstStyle/>
          <a:p>
            <a:pPr algn="l">
              <a:defRPr/>
            </a:pPr>
            <a:r>
              <a:rPr lang="en-US" sz="3200" b="1" dirty="0" smtClean="0">
                <a:effectLst>
                  <a:outerShdw blurRad="38100" dist="38100" dir="2700000" algn="tl">
                    <a:srgbClr val="000000">
                      <a:alpha val="43137"/>
                    </a:srgbClr>
                  </a:outerShdw>
                </a:effectLst>
                <a:latin typeface="Times New Roman" pitchFamily="18" charset="0"/>
                <a:cs typeface="Times New Roman" pitchFamily="18" charset="0"/>
              </a:rPr>
              <a:t>Consensus Board Interpretations (CBI’s)</a:t>
            </a:r>
            <a:r>
              <a:rPr lang="en-US" sz="4800" dirty="0" smtClean="0">
                <a:effectLst>
                  <a:outerShdw blurRad="38100" dist="38100" dir="2700000" algn="tl">
                    <a:srgbClr val="000000">
                      <a:alpha val="43137"/>
                    </a:srgbClr>
                  </a:outerShdw>
                </a:effectLst>
                <a:latin typeface="Times New Roman" pitchFamily="18" charset="0"/>
                <a:cs typeface="Times New Roman" pitchFamily="18" charset="0"/>
              </a:rPr>
              <a:t/>
            </a:r>
            <a:br>
              <a:rPr lang="en-US" sz="4800" dirty="0" smtClean="0">
                <a:effectLst>
                  <a:outerShdw blurRad="38100" dist="38100" dir="2700000" algn="tl">
                    <a:srgbClr val="000000">
                      <a:alpha val="43137"/>
                    </a:srgbClr>
                  </a:outerShdw>
                </a:effectLst>
                <a:latin typeface="Times New Roman" pitchFamily="18" charset="0"/>
                <a:cs typeface="Times New Roman" pitchFamily="18" charset="0"/>
              </a:rPr>
            </a:br>
            <a:endParaRPr lang="en-US" sz="4800" dirty="0" smtClean="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9700" name="Line 4"/>
          <p:cNvSpPr>
            <a:spLocks noChangeShapeType="1"/>
          </p:cNvSpPr>
          <p:nvPr/>
        </p:nvSpPr>
        <p:spPr bwMode="auto">
          <a:xfrm>
            <a:off x="381000" y="1447800"/>
            <a:ext cx="8077200" cy="0"/>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39525047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idx="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mtClean="0">
                <a:latin typeface="Times New Roman" pitchFamily="18" charset="0"/>
                <a:cs typeface="Times New Roman" pitchFamily="18" charset="0"/>
              </a:rPr>
              <a:t>IFTA Bylaws require an annual meeting to conduct business, elect trustees to the Board</a:t>
            </a:r>
          </a:p>
          <a:p>
            <a:r>
              <a:rPr lang="en-US" altLang="en-US" smtClean="0">
                <a:latin typeface="Times New Roman" pitchFamily="18" charset="0"/>
                <a:cs typeface="Times New Roman" pitchFamily="18" charset="0"/>
              </a:rPr>
              <a:t>IFTA Bylaws govern voting requirements (along with the IFTA Agreement)</a:t>
            </a:r>
          </a:p>
          <a:p>
            <a:r>
              <a:rPr lang="en-US" altLang="en-US" smtClean="0">
                <a:latin typeface="Times New Roman" pitchFamily="18" charset="0"/>
                <a:cs typeface="Times New Roman" pitchFamily="18" charset="0"/>
              </a:rPr>
              <a:t>Amendments to the Bylaws require a majority of votes (39) (per the IFTA Articles of Incorporation) </a:t>
            </a:r>
          </a:p>
        </p:txBody>
      </p:sp>
      <p:sp>
        <p:nvSpPr>
          <p:cNvPr id="10243" name="Rectangle 2"/>
          <p:cNvSpPr>
            <a:spLocks noGrp="1" noChangeArrowheads="1"/>
          </p:cNvSpPr>
          <p:nvPr>
            <p:ph type="title"/>
          </p:nvPr>
        </p:nvSpPr>
        <p:spPr bwMode="auto">
          <a:xfrm>
            <a:off x="441325" y="979488"/>
            <a:ext cx="8229600" cy="579437"/>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fontScale="90000"/>
          </a:bodyPr>
          <a:lstStyle/>
          <a:p>
            <a:pPr algn="l">
              <a:defRPr/>
            </a:pP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IFTA Bylaws</a:t>
            </a:r>
          </a:p>
        </p:txBody>
      </p:sp>
      <p:sp>
        <p:nvSpPr>
          <p:cNvPr id="30724" name="Line 4"/>
          <p:cNvSpPr>
            <a:spLocks noChangeShapeType="1"/>
          </p:cNvSpPr>
          <p:nvPr/>
        </p:nvSpPr>
        <p:spPr bwMode="auto">
          <a:xfrm>
            <a:off x="381000" y="1524000"/>
            <a:ext cx="8077200" cy="0"/>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5772428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ctrTitle"/>
          </p:nvPr>
        </p:nvSpPr>
        <p:spPr bwMode="auto">
          <a:xfrm>
            <a:off x="685800" y="2514600"/>
            <a:ext cx="7772400" cy="16764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0000"/>
          </a:bodyPr>
          <a:lstStyle/>
          <a:p>
            <a:pPr>
              <a:defRPr/>
            </a:pPr>
            <a:r>
              <a:rPr lang="en-US" altLang="en-US" sz="5400" dirty="0" smtClean="0">
                <a:effectLst>
                  <a:outerShdw blurRad="38100" dist="38100" dir="2700000" algn="tl">
                    <a:srgbClr val="000000">
                      <a:alpha val="43137"/>
                    </a:srgbClr>
                  </a:outerShdw>
                </a:effectLst>
              </a:rPr>
              <a:t>Committees</a:t>
            </a:r>
            <a:br>
              <a:rPr lang="en-US" altLang="en-US" sz="5400" dirty="0" smtClean="0">
                <a:effectLst>
                  <a:outerShdw blurRad="38100" dist="38100" dir="2700000" algn="tl">
                    <a:srgbClr val="000000">
                      <a:alpha val="43137"/>
                    </a:srgbClr>
                  </a:outerShdw>
                </a:effectLst>
              </a:rPr>
            </a:br>
            <a:r>
              <a:rPr lang="en-US" altLang="en-US" sz="5400" dirty="0" smtClean="0">
                <a:effectLst>
                  <a:outerShdw blurRad="38100" dist="38100" dir="2700000" algn="tl">
                    <a:srgbClr val="000000">
                      <a:alpha val="43137"/>
                    </a:srgbClr>
                  </a:outerShdw>
                </a:effectLst>
              </a:rPr>
              <a:t>Roles and Responsibilities</a:t>
            </a:r>
            <a:br>
              <a:rPr lang="en-US" altLang="en-US" sz="5400" dirty="0" smtClean="0">
                <a:effectLst>
                  <a:outerShdw blurRad="38100" dist="38100" dir="2700000" algn="tl">
                    <a:srgbClr val="000000">
                      <a:alpha val="43137"/>
                    </a:srgbClr>
                  </a:outerShdw>
                </a:effectLst>
              </a:rPr>
            </a:br>
            <a:r>
              <a:rPr lang="en-US" altLang="en-US" sz="5400" dirty="0" smtClean="0">
                <a:effectLst>
                  <a:outerShdw blurRad="38100" dist="38100" dir="2700000" algn="tl">
                    <a:srgbClr val="000000">
                      <a:alpha val="43137"/>
                    </a:srgbClr>
                  </a:outerShdw>
                </a:effectLst>
              </a:rPr>
              <a:t/>
            </a:r>
            <a:br>
              <a:rPr lang="en-US" altLang="en-US" sz="5400" dirty="0" smtClean="0">
                <a:effectLst>
                  <a:outerShdw blurRad="38100" dist="38100" dir="2700000" algn="tl">
                    <a:srgbClr val="000000">
                      <a:alpha val="43137"/>
                    </a:srgbClr>
                  </a:outerShdw>
                </a:effectLst>
              </a:rPr>
            </a:br>
            <a:endParaRPr lang="en-US" altLang="en-US" sz="5400" dirty="0" smtClean="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925118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p:cNvSpPr>
            <a:spLocks noGrp="1"/>
          </p:cNvSpPr>
          <p:nvPr>
            <p:ph idx="1"/>
          </p:nvPr>
        </p:nvSpPr>
        <p:spPr>
          <a:xfrm>
            <a:off x="457200" y="1905000"/>
            <a:ext cx="8229600" cy="4525963"/>
          </a:xfrm>
        </p:spPr>
        <p:txBody>
          <a:bodyPr/>
          <a:lstStyle/>
          <a:p>
            <a:r>
              <a:rPr lang="en-US" altLang="en-US" smtClean="0"/>
              <a:t>Agreement Procedures Committee </a:t>
            </a:r>
          </a:p>
          <a:p>
            <a:r>
              <a:rPr lang="en-US" altLang="en-US" smtClean="0"/>
              <a:t>Audit Committee </a:t>
            </a:r>
          </a:p>
          <a:p>
            <a:r>
              <a:rPr lang="en-US" altLang="en-US" smtClean="0"/>
              <a:t>Clearinghouse Advisory Committee </a:t>
            </a:r>
          </a:p>
          <a:p>
            <a:r>
              <a:rPr lang="en-US" altLang="en-US" smtClean="0"/>
              <a:t>Dispute Resolution Committee </a:t>
            </a:r>
          </a:p>
          <a:p>
            <a:r>
              <a:rPr lang="en-US" altLang="en-US" smtClean="0"/>
              <a:t>Industry Advisory Committee </a:t>
            </a:r>
          </a:p>
          <a:p>
            <a:r>
              <a:rPr lang="en-US" altLang="en-US" smtClean="0"/>
              <a:t>Law Enforcement Committee </a:t>
            </a:r>
          </a:p>
          <a:p>
            <a:r>
              <a:rPr lang="en-US" altLang="en-US" smtClean="0"/>
              <a:t>Program Compliance Review Committee</a:t>
            </a:r>
          </a:p>
          <a:p>
            <a:endParaRPr lang="en-US" altLang="en-US" smtClean="0"/>
          </a:p>
        </p:txBody>
      </p:sp>
      <p:sp>
        <p:nvSpPr>
          <p:cNvPr id="5" name="Rectangle 4"/>
          <p:cNvSpPr/>
          <p:nvPr/>
        </p:nvSpPr>
        <p:spPr>
          <a:xfrm>
            <a:off x="533400" y="1143000"/>
            <a:ext cx="3718710" cy="923330"/>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en-US" sz="5400" b="1" spc="50" dirty="0">
                <a:ln w="11430"/>
                <a:effectLst>
                  <a:outerShdw blurRad="76200" dist="50800" dir="5400000" algn="tl" rotWithShape="0">
                    <a:srgbClr val="000000">
                      <a:alpha val="65000"/>
                    </a:srgbClr>
                  </a:outerShdw>
                </a:effectLst>
                <a:latin typeface="+mn-lt"/>
                <a:cs typeface="+mn-cs"/>
              </a:rPr>
              <a:t>Committees</a:t>
            </a:r>
          </a:p>
        </p:txBody>
      </p:sp>
    </p:spTree>
    <p:extLst>
      <p:ext uri="{BB962C8B-B14F-4D97-AF65-F5344CB8AC3E}">
        <p14:creationId xmlns:p14="http://schemas.microsoft.com/office/powerpoint/2010/main" val="261614465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pPr marL="0" indent="0">
              <a:buFontTx/>
              <a:buNone/>
              <a:defRPr/>
            </a:pPr>
            <a:r>
              <a:rPr lang="en-US" sz="1600" b="1" dirty="0" smtClean="0"/>
              <a:t>COMMITTEE RESPONSIBILITIES:  </a:t>
            </a:r>
            <a:r>
              <a:rPr lang="en-US" sz="1600" dirty="0" smtClean="0"/>
              <a:t>The APC is responsible for reviewing the IFTA Articles of Agreement, the IFTA Procedures Manual and making recommendations for changes as needed, and other duties assigned to it by the Board.  Additionally the APC is responsible for:</a:t>
            </a:r>
          </a:p>
          <a:p>
            <a:pPr>
              <a:defRPr/>
            </a:pPr>
            <a:endParaRPr lang="en-US" sz="1600" dirty="0" smtClean="0"/>
          </a:p>
          <a:p>
            <a:pPr>
              <a:defRPr/>
            </a:pPr>
            <a:r>
              <a:rPr lang="en-US" sz="1600" dirty="0" smtClean="0"/>
              <a:t>A.	planning and participating in the annual Managers/Law Enforcement</a:t>
            </a:r>
          </a:p>
          <a:p>
            <a:pPr marL="0" indent="0">
              <a:buFontTx/>
              <a:buNone/>
              <a:defRPr/>
            </a:pPr>
            <a:r>
              <a:rPr lang="en-US" sz="1600" dirty="0" smtClean="0"/>
              <a:t>	Workshop,</a:t>
            </a:r>
          </a:p>
          <a:p>
            <a:pPr>
              <a:defRPr/>
            </a:pPr>
            <a:r>
              <a:rPr lang="en-US" sz="1600" dirty="0" smtClean="0"/>
              <a:t>B.	reviewing and commenting on ballot proposals,</a:t>
            </a:r>
          </a:p>
          <a:p>
            <a:pPr>
              <a:defRPr/>
            </a:pPr>
            <a:r>
              <a:rPr lang="en-US" sz="1600" dirty="0" smtClean="0"/>
              <a:t>C.	reviewing and preparing responses for consensus board interpretation drafts </a:t>
            </a:r>
          </a:p>
          <a:p>
            <a:pPr marL="0" indent="0">
              <a:buFontTx/>
              <a:buNone/>
              <a:defRPr/>
            </a:pPr>
            <a:r>
              <a:rPr lang="en-US" sz="1600" dirty="0"/>
              <a:t>	</a:t>
            </a:r>
            <a:r>
              <a:rPr lang="en-US" sz="1600" dirty="0" smtClean="0"/>
              <a:t>referred to it by the Board, </a:t>
            </a:r>
          </a:p>
          <a:p>
            <a:pPr>
              <a:defRPr/>
            </a:pPr>
            <a:r>
              <a:rPr lang="en-US" sz="1600" dirty="0" smtClean="0"/>
              <a:t>D.	developing ballot proposals and Board interpretation requests,</a:t>
            </a:r>
          </a:p>
          <a:p>
            <a:pPr>
              <a:defRPr/>
            </a:pPr>
            <a:r>
              <a:rPr lang="en-US" sz="1600" dirty="0" smtClean="0"/>
              <a:t>E.	maintaining a committee member rotation chart,</a:t>
            </a:r>
          </a:p>
          <a:p>
            <a:pPr>
              <a:defRPr/>
            </a:pPr>
            <a:r>
              <a:rPr lang="en-US" sz="1600" dirty="0" smtClean="0"/>
              <a:t>F.	recruiting members and maintaining a list of potential committee members, </a:t>
            </a:r>
          </a:p>
          <a:p>
            <a:pPr>
              <a:defRPr/>
            </a:pPr>
            <a:r>
              <a:rPr lang="en-US" sz="1600" dirty="0" smtClean="0"/>
              <a:t>G.	making recommendations to the Board to fill committee vacancies; and</a:t>
            </a:r>
          </a:p>
          <a:p>
            <a:pPr>
              <a:defRPr/>
            </a:pPr>
            <a:r>
              <a:rPr lang="en-US" sz="1600" dirty="0" smtClean="0"/>
              <a:t>H.	maintaining the IFTA Best Practices Administrative Guide.</a:t>
            </a:r>
          </a:p>
          <a:p>
            <a:pPr marL="0" indent="0">
              <a:buFontTx/>
              <a:buNone/>
              <a:defRPr/>
            </a:pPr>
            <a:endParaRPr lang="en-US" sz="1600" dirty="0"/>
          </a:p>
        </p:txBody>
      </p:sp>
      <p:sp>
        <p:nvSpPr>
          <p:cNvPr id="2" name="Title 1"/>
          <p:cNvSpPr>
            <a:spLocks noGrp="1"/>
          </p:cNvSpPr>
          <p:nvPr>
            <p:ph type="title"/>
          </p:nvPr>
        </p:nvSpPr>
        <p:spPr>
          <a:xfrm>
            <a:off x="457200" y="1143000"/>
            <a:ext cx="8229600" cy="685800"/>
          </a:xfrm>
        </p:spPr>
        <p:txBody>
          <a:bodyPr/>
          <a:lstStyle/>
          <a:p>
            <a:pPr>
              <a:defRPr/>
            </a:pPr>
            <a:r>
              <a:rPr lang="en-US" sz="3200" dirty="0" smtClean="0">
                <a:effectLst>
                  <a:outerShdw blurRad="38100" dist="38100" dir="2700000" algn="tl">
                    <a:srgbClr val="000000">
                      <a:alpha val="43137"/>
                    </a:srgbClr>
                  </a:outerShdw>
                </a:effectLst>
              </a:rPr>
              <a:t>Agreement Procedures Committee (APC)</a:t>
            </a:r>
            <a:endParaRPr lang="en-US" sz="3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9984810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FontTx/>
              <a:buNone/>
              <a:defRPr/>
            </a:pPr>
            <a:r>
              <a:rPr lang="en-US" sz="1600" b="1" dirty="0" smtClean="0"/>
              <a:t>COMMITTEE RESPONSIBILITIES: </a:t>
            </a:r>
            <a:r>
              <a:rPr lang="en-US" sz="1600" dirty="0" smtClean="0"/>
              <a:t> The AC is responsible for reviewing the IFTA Audit Manual and making recommendations for changes as needed, and other duties assigned to it by the Board.  Additionally the AC is responsible for:</a:t>
            </a:r>
          </a:p>
          <a:p>
            <a:pPr>
              <a:defRPr/>
            </a:pPr>
            <a:endParaRPr lang="en-US" sz="1600" dirty="0" smtClean="0"/>
          </a:p>
          <a:p>
            <a:pPr>
              <a:defRPr/>
            </a:pPr>
            <a:r>
              <a:rPr lang="en-US" sz="1600" dirty="0" smtClean="0"/>
              <a:t>A.	advising the IFTA membership regarding audit matters;</a:t>
            </a:r>
          </a:p>
          <a:p>
            <a:pPr>
              <a:defRPr/>
            </a:pPr>
            <a:r>
              <a:rPr lang="en-US" sz="1600" dirty="0" smtClean="0"/>
              <a:t>B.	planning and conducting an annual audit workshop; </a:t>
            </a:r>
          </a:p>
          <a:p>
            <a:pPr>
              <a:defRPr/>
            </a:pPr>
            <a:r>
              <a:rPr lang="en-US" sz="1600" dirty="0" smtClean="0"/>
              <a:t>C.	reviewing and commenting on ballot proposals,</a:t>
            </a:r>
          </a:p>
          <a:p>
            <a:pPr>
              <a:defRPr/>
            </a:pPr>
            <a:r>
              <a:rPr lang="en-US" sz="1600" dirty="0" smtClean="0"/>
              <a:t>D.	reviewing and preparing responses for consensus board interpretation drafts</a:t>
            </a:r>
          </a:p>
          <a:p>
            <a:pPr marL="0" indent="0">
              <a:buFontTx/>
              <a:buNone/>
              <a:defRPr/>
            </a:pPr>
            <a:r>
              <a:rPr lang="en-US" sz="1600" dirty="0"/>
              <a:t>	</a:t>
            </a:r>
            <a:r>
              <a:rPr lang="en-US" sz="1600" dirty="0" smtClean="0"/>
              <a:t>referred to it by the Board, </a:t>
            </a:r>
          </a:p>
          <a:p>
            <a:pPr>
              <a:defRPr/>
            </a:pPr>
            <a:r>
              <a:rPr lang="en-US" sz="1600" dirty="0" smtClean="0"/>
              <a:t>E.	developing ballot proposals and Board interpretation requests,</a:t>
            </a:r>
          </a:p>
          <a:p>
            <a:pPr>
              <a:defRPr/>
            </a:pPr>
            <a:r>
              <a:rPr lang="en-US" sz="1600" dirty="0" smtClean="0"/>
              <a:t>F.	maintaining a committee member rotation chart,</a:t>
            </a:r>
          </a:p>
          <a:p>
            <a:pPr>
              <a:defRPr/>
            </a:pPr>
            <a:r>
              <a:rPr lang="en-US" sz="1600" dirty="0" smtClean="0"/>
              <a:t>G.	recruiting members and maintaining a list of potential committee members, </a:t>
            </a:r>
          </a:p>
          <a:p>
            <a:pPr>
              <a:defRPr/>
            </a:pPr>
            <a:r>
              <a:rPr lang="en-US" sz="1600" dirty="0" smtClean="0"/>
              <a:t>H.	making recommendations to the Board to fill committee vacancies; and</a:t>
            </a:r>
          </a:p>
          <a:p>
            <a:pPr>
              <a:defRPr/>
            </a:pPr>
            <a:r>
              <a:rPr lang="en-US" sz="1600" dirty="0" smtClean="0"/>
              <a:t>I.	maintaining the IFTA Best Practices Audit Guide.</a:t>
            </a:r>
          </a:p>
          <a:p>
            <a:pPr>
              <a:defRPr/>
            </a:pPr>
            <a:endParaRPr lang="en-US" sz="1600" dirty="0"/>
          </a:p>
        </p:txBody>
      </p:sp>
      <p:sp>
        <p:nvSpPr>
          <p:cNvPr id="2" name="Title 1"/>
          <p:cNvSpPr>
            <a:spLocks noGrp="1"/>
          </p:cNvSpPr>
          <p:nvPr>
            <p:ph type="title"/>
          </p:nvPr>
        </p:nvSpPr>
        <p:spPr>
          <a:xfrm>
            <a:off x="457200" y="1066800"/>
            <a:ext cx="8229600" cy="655638"/>
          </a:xfrm>
        </p:spPr>
        <p:txBody>
          <a:bodyPr>
            <a:normAutofit fontScale="90000"/>
          </a:bodyPr>
          <a:lstStyle/>
          <a:p>
            <a:pPr>
              <a:defRPr/>
            </a:pPr>
            <a:r>
              <a:rPr lang="en-US" dirty="0" smtClean="0">
                <a:effectLst>
                  <a:outerShdw blurRad="38100" dist="38100" dir="2700000" algn="tl">
                    <a:srgbClr val="000000">
                      <a:alpha val="43137"/>
                    </a:srgbClr>
                  </a:outerShdw>
                </a:effectLst>
              </a:rPr>
              <a:t>Audit Committee (AC)</a:t>
            </a: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7807691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FontTx/>
              <a:buNone/>
              <a:defRPr/>
            </a:pPr>
            <a:r>
              <a:rPr lang="en-US" sz="1800" b="1" dirty="0" smtClean="0"/>
              <a:t>COMMITTEE RESPONSIBILITIES:  </a:t>
            </a:r>
            <a:r>
              <a:rPr lang="en-US" sz="1800" dirty="0" smtClean="0"/>
              <a:t>The CAC has the responsibility of advising the Board and the Executive Director of IFTA, Inc. of business rules for the operation of the Clearinghouse including consistency of submitted data, timeliness of the data, type of data allowed or required to be submitted.  The CAC helps to ensure that the Clearinghouse operates within the IFTA requirements and that members find the data usable and accessible.  The CAC is also responsible for suggesting enhancements to the Clearinghouse.  Additionally, the CAC is responsible for:  </a:t>
            </a:r>
          </a:p>
          <a:p>
            <a:pPr marL="0" indent="0">
              <a:buFontTx/>
              <a:buNone/>
              <a:defRPr/>
            </a:pPr>
            <a:endParaRPr lang="en-US" sz="1800" dirty="0" smtClean="0"/>
          </a:p>
          <a:p>
            <a:pPr>
              <a:defRPr/>
            </a:pPr>
            <a:r>
              <a:rPr lang="en-US" sz="1800" dirty="0" smtClean="0"/>
              <a:t>A.	serving as a technical source for membership;</a:t>
            </a:r>
          </a:p>
          <a:p>
            <a:pPr>
              <a:defRPr/>
            </a:pPr>
            <a:r>
              <a:rPr lang="en-US" sz="1800" dirty="0" smtClean="0"/>
              <a:t>B.	maintaining a committee member rotation chart,</a:t>
            </a:r>
          </a:p>
          <a:p>
            <a:pPr>
              <a:defRPr/>
            </a:pPr>
            <a:r>
              <a:rPr lang="en-US" sz="1800" dirty="0" smtClean="0"/>
              <a:t>C.	recruiting members and maintaining a list of potential committee </a:t>
            </a:r>
          </a:p>
          <a:p>
            <a:pPr marL="0" indent="0">
              <a:buFontTx/>
              <a:buNone/>
              <a:defRPr/>
            </a:pPr>
            <a:r>
              <a:rPr lang="en-US" sz="1800" dirty="0" smtClean="0"/>
              <a:t>	members, and</a:t>
            </a:r>
          </a:p>
          <a:p>
            <a:pPr>
              <a:defRPr/>
            </a:pPr>
            <a:r>
              <a:rPr lang="en-US" sz="1800" dirty="0" smtClean="0"/>
              <a:t>D.	making recommendations to the Board to fill committee vacancies.</a:t>
            </a:r>
          </a:p>
          <a:p>
            <a:pPr marL="0" indent="0">
              <a:buFontTx/>
              <a:buNone/>
              <a:defRPr/>
            </a:pPr>
            <a:endParaRPr lang="en-US" sz="1600" dirty="0"/>
          </a:p>
        </p:txBody>
      </p:sp>
      <p:sp>
        <p:nvSpPr>
          <p:cNvPr id="2" name="Title 1"/>
          <p:cNvSpPr>
            <a:spLocks noGrp="1"/>
          </p:cNvSpPr>
          <p:nvPr>
            <p:ph type="title"/>
          </p:nvPr>
        </p:nvSpPr>
        <p:spPr>
          <a:xfrm>
            <a:off x="533400" y="1066800"/>
            <a:ext cx="8229600" cy="655638"/>
          </a:xfrm>
        </p:spPr>
        <p:txBody>
          <a:bodyPr/>
          <a:lstStyle/>
          <a:p>
            <a:pPr>
              <a:defRPr/>
            </a:pPr>
            <a:r>
              <a:rPr lang="en-US" sz="3200" dirty="0" smtClean="0">
                <a:effectLst>
                  <a:outerShdw blurRad="38100" dist="38100" dir="2700000" algn="tl">
                    <a:srgbClr val="000000">
                      <a:alpha val="43137"/>
                    </a:srgbClr>
                  </a:outerShdw>
                </a:effectLst>
              </a:rPr>
              <a:t>Clearinghouse Advisory Committee (CAC)</a:t>
            </a:r>
            <a:endParaRPr lang="en-US" sz="3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4030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3"/>
          <p:cNvSpPr>
            <a:spLocks noGrp="1" noChangeArrowheads="1"/>
          </p:cNvSpPr>
          <p:nvPr>
            <p:ph type="body" idx="4294967295"/>
          </p:nvPr>
        </p:nvSpPr>
        <p:spPr>
          <a:xfrm>
            <a:off x="1371600" y="2057400"/>
            <a:ext cx="7772400" cy="3352800"/>
          </a:xfrm>
          <a:extLst>
            <a:ext uri="{91240B29-F687-4F45-9708-019B960494DF}">
              <a14:hiddenLine xmlns:a14="http://schemas.microsoft.com/office/drawing/2010/main" w="9525">
                <a:solidFill>
                  <a:srgbClr val="0000FF"/>
                </a:solidFill>
                <a:miter lim="800000"/>
                <a:headEnd/>
                <a:tailEnd/>
              </a14:hiddenLine>
            </a:ext>
          </a:extLst>
        </p:spPr>
        <p:txBody>
          <a:bodyPr/>
          <a:lstStyle/>
          <a:p>
            <a:pPr>
              <a:buFont typeface="Wingdings" pitchFamily="2" charset="2"/>
              <a:buChar char="ü"/>
            </a:pPr>
            <a:r>
              <a:rPr lang="en-US" altLang="en-US" smtClean="0"/>
              <a:t>Where qualified motor vehicles are registered (IRP)</a:t>
            </a:r>
          </a:p>
          <a:p>
            <a:pPr>
              <a:buClr>
                <a:schemeClr val="tx1"/>
              </a:buClr>
              <a:buFont typeface="Wingdings" pitchFamily="2" charset="2"/>
              <a:buChar char="ü"/>
            </a:pPr>
            <a:r>
              <a:rPr lang="en-US" altLang="en-US" smtClean="0"/>
              <a:t>Where operational control and operational records are maintained or can be made available</a:t>
            </a:r>
          </a:p>
          <a:p>
            <a:pPr>
              <a:buFont typeface="Wingdings" pitchFamily="2" charset="2"/>
              <a:buChar char="ü"/>
            </a:pPr>
            <a:r>
              <a:rPr lang="en-US" altLang="en-US" smtClean="0"/>
              <a:t>Where some travel is accrued</a:t>
            </a:r>
          </a:p>
          <a:p>
            <a:pPr>
              <a:buFontTx/>
              <a:buNone/>
            </a:pPr>
            <a:endParaRPr lang="en-US" altLang="en-US" smtClean="0"/>
          </a:p>
        </p:txBody>
      </p:sp>
      <p:sp>
        <p:nvSpPr>
          <p:cNvPr id="2" name="Rectangle 1"/>
          <p:cNvSpPr/>
          <p:nvPr/>
        </p:nvSpPr>
        <p:spPr>
          <a:xfrm>
            <a:off x="228600" y="990600"/>
            <a:ext cx="6064482" cy="923330"/>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5400" b="1" spc="50" dirty="0">
                <a:ln w="11430"/>
                <a:solidFill>
                  <a:srgbClr val="000000"/>
                </a:solidFill>
                <a:effectLst>
                  <a:outerShdw blurRad="76200" dist="50800" dir="5400000" algn="tl" rotWithShape="0">
                    <a:srgbClr val="000000">
                      <a:alpha val="65000"/>
                    </a:srgbClr>
                  </a:outerShdw>
                </a:effectLst>
              </a:rPr>
              <a:t>Base Jurisdiction</a:t>
            </a:r>
          </a:p>
        </p:txBody>
      </p:sp>
      <p:sp>
        <p:nvSpPr>
          <p:cNvPr id="4" name="Date Placeholder 3"/>
          <p:cNvSpPr>
            <a:spLocks noGrp="1"/>
          </p:cNvSpPr>
          <p:nvPr>
            <p:ph type="dt" sz="half" idx="4294967295"/>
          </p:nvPr>
        </p:nvSpPr>
        <p:spPr>
          <a:xfrm>
            <a:off x="457200" y="6356350"/>
            <a:ext cx="2133600" cy="365125"/>
          </a:xfrm>
          <a:prstGeom prst="rect">
            <a:avLst/>
          </a:prstGeom>
        </p:spPr>
        <p:txBody>
          <a:bodyPr vert="horz" lIns="91440" tIns="45720" rIns="91440" bIns="45720" rtlCol="0" anchor="ctr"/>
          <a:lstStyle>
            <a:lvl1pPr algn="l" eaLnBrk="1" hangingPunct="1">
              <a:defRPr sz="1200" b="0">
                <a:solidFill>
                  <a:prstClr val="black">
                    <a:tint val="75000"/>
                  </a:prstClr>
                </a:solidFill>
                <a:latin typeface="Arial" charset="0"/>
              </a:defRPr>
            </a:lvl1pPr>
          </a:lstStyle>
          <a:p>
            <a:pPr fontAlgn="base">
              <a:spcBef>
                <a:spcPct val="0"/>
              </a:spcBef>
              <a:spcAft>
                <a:spcPct val="0"/>
              </a:spcAft>
              <a:defRPr/>
            </a:pPr>
            <a:r>
              <a:rPr lang="en-US" dirty="0" smtClean="0"/>
              <a:t>August 14-15</a:t>
            </a:r>
            <a:endParaRPr lang="en-US" dirty="0"/>
          </a:p>
        </p:txBody>
      </p:sp>
      <p:sp>
        <p:nvSpPr>
          <p:cNvPr id="5" name="Footer Placeholder 4"/>
          <p:cNvSpPr>
            <a:spLocks noGrp="1"/>
          </p:cNvSpPr>
          <p:nvPr>
            <p:ph type="ftr" sz="quarter" idx="4294967295"/>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prstClr val="black">
                    <a:tint val="75000"/>
                  </a:prstClr>
                </a:solidFill>
                <a:latin typeface="Arial" charset="0"/>
              </a:defRPr>
            </a:lvl1pPr>
          </a:lstStyle>
          <a:p>
            <a:pPr fontAlgn="base">
              <a:spcBef>
                <a:spcPct val="0"/>
              </a:spcBef>
              <a:spcAft>
                <a:spcPct val="0"/>
              </a:spcAft>
              <a:defRPr/>
            </a:pPr>
            <a:r>
              <a:rPr lang="en-US" dirty="0" smtClean="0"/>
              <a:t>2019 Annual IFTA Business Meeting</a:t>
            </a:r>
            <a:endParaRPr lang="en-US" dirty="0"/>
          </a:p>
        </p:txBody>
      </p:sp>
      <p:sp>
        <p:nvSpPr>
          <p:cNvPr id="6" name="Slide Number Placeholder 5"/>
          <p:cNvSpPr>
            <a:spLocks noGrp="1"/>
          </p:cNvSpPr>
          <p:nvPr>
            <p:ph type="sldNum" sz="quarter" idx="4294967295"/>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fontAlgn="base">
              <a:spcBef>
                <a:spcPct val="0"/>
              </a:spcBef>
              <a:spcAft>
                <a:spcPct val="0"/>
              </a:spcAft>
              <a:defRPr/>
            </a:pPr>
            <a:r>
              <a:rPr lang="en-US" altLang="en-US" dirty="0" smtClean="0">
                <a:latin typeface="Arial" charset="0"/>
              </a:rPr>
              <a:t>Raleigh, North Carolina</a:t>
            </a:r>
            <a:endParaRPr lang="en-US" altLang="en-US" dirty="0">
              <a:latin typeface="Arial" charset="0"/>
            </a:endParaRPr>
          </a:p>
        </p:txBody>
      </p:sp>
    </p:spTree>
    <p:extLst>
      <p:ext uri="{BB962C8B-B14F-4D97-AF65-F5344CB8AC3E}">
        <p14:creationId xmlns:p14="http://schemas.microsoft.com/office/powerpoint/2010/main" val="706813248"/>
      </p:ext>
    </p:extLst>
  </p:cSld>
  <p:clrMapOvr>
    <a:masterClrMapping/>
  </p:clrMapOvr>
  <p:transition spd="slow"/>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FontTx/>
              <a:buNone/>
              <a:defRPr/>
            </a:pPr>
            <a:r>
              <a:rPr lang="en-US" sz="2000" b="1" dirty="0" smtClean="0"/>
              <a:t>COMMITTEE RESPONSIBILITIES:  </a:t>
            </a:r>
            <a:r>
              <a:rPr lang="en-US" sz="2000" dirty="0" smtClean="0"/>
              <a:t>The DRC has the following responsibilities: </a:t>
            </a:r>
          </a:p>
          <a:p>
            <a:pPr>
              <a:defRPr/>
            </a:pPr>
            <a:r>
              <a:rPr lang="en-US" sz="2000" dirty="0" smtClean="0"/>
              <a:t>A.	facilitating resolution of disputes between member jurisdictions,</a:t>
            </a:r>
          </a:p>
          <a:p>
            <a:pPr marL="0" indent="0">
              <a:buFontTx/>
              <a:buNone/>
              <a:defRPr/>
            </a:pPr>
            <a:r>
              <a:rPr lang="en-US" sz="2000" dirty="0" smtClean="0"/>
              <a:t>	and between member jurisdictions and licensees;</a:t>
            </a:r>
          </a:p>
          <a:p>
            <a:pPr>
              <a:defRPr/>
            </a:pPr>
            <a:r>
              <a:rPr lang="en-US" sz="2000" dirty="0" smtClean="0"/>
              <a:t>B.	reviewing IFTA’s Dispute Resolution Process and procedures 	and recommending changes to the International Fuel Tax 	Association, Inc. (IFTA, Inc.) Board of Trustees (Board), as 	necessary; </a:t>
            </a:r>
          </a:p>
          <a:p>
            <a:pPr>
              <a:defRPr/>
            </a:pPr>
            <a:r>
              <a:rPr lang="en-US" sz="2000" dirty="0" smtClean="0"/>
              <a:t>C.	maintaining a committee member rotation chart;</a:t>
            </a:r>
          </a:p>
          <a:p>
            <a:pPr>
              <a:defRPr/>
            </a:pPr>
            <a:r>
              <a:rPr lang="en-US" sz="2000" dirty="0" smtClean="0"/>
              <a:t>D.	recruiting members and maintaining a list of potential 	committee members;</a:t>
            </a:r>
          </a:p>
          <a:p>
            <a:pPr>
              <a:defRPr/>
            </a:pPr>
            <a:r>
              <a:rPr lang="en-US" sz="2000" dirty="0" smtClean="0"/>
              <a:t>E.	making recommendations to the Board to fill committee 	vacancies.</a:t>
            </a:r>
          </a:p>
          <a:p>
            <a:pPr marL="0" indent="0">
              <a:buFontTx/>
              <a:buNone/>
              <a:defRPr/>
            </a:pPr>
            <a:endParaRPr lang="en-US" sz="2000" dirty="0"/>
          </a:p>
        </p:txBody>
      </p:sp>
      <p:sp>
        <p:nvSpPr>
          <p:cNvPr id="2" name="Title 1"/>
          <p:cNvSpPr>
            <a:spLocks noGrp="1"/>
          </p:cNvSpPr>
          <p:nvPr>
            <p:ph type="title"/>
          </p:nvPr>
        </p:nvSpPr>
        <p:spPr>
          <a:xfrm>
            <a:off x="457200" y="1143000"/>
            <a:ext cx="8229600" cy="655638"/>
          </a:xfrm>
        </p:spPr>
        <p:txBody>
          <a:bodyPr/>
          <a:lstStyle/>
          <a:p>
            <a:pPr>
              <a:defRPr/>
            </a:pPr>
            <a:r>
              <a:rPr lang="en-US" sz="3600" dirty="0" smtClean="0">
                <a:effectLst>
                  <a:outerShdw blurRad="38100" dist="38100" dir="2700000" algn="tl">
                    <a:srgbClr val="000000">
                      <a:alpha val="43137"/>
                    </a:srgbClr>
                  </a:outerShdw>
                </a:effectLst>
              </a:rPr>
              <a:t>Dispute Resolution Committee (DRC)</a:t>
            </a:r>
            <a:endParaRPr lang="en-US" sz="36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202590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p:cNvSpPr>
            <a:spLocks noGrp="1"/>
          </p:cNvSpPr>
          <p:nvPr>
            <p:ph idx="1"/>
          </p:nvPr>
        </p:nvSpPr>
        <p:spPr>
          <a:xfrm>
            <a:off x="457200" y="2133600"/>
            <a:ext cx="8229600" cy="3992563"/>
          </a:xfrm>
        </p:spPr>
        <p:txBody>
          <a:bodyPr/>
          <a:lstStyle/>
          <a:p>
            <a:pPr marL="0" indent="0">
              <a:buFontTx/>
              <a:buNone/>
              <a:defRPr/>
            </a:pPr>
            <a:r>
              <a:rPr lang="en-US" sz="2000" b="1" dirty="0" smtClean="0"/>
              <a:t>COMMITTEE RESPONSIBILITIES:  </a:t>
            </a:r>
            <a:r>
              <a:rPr lang="en-US" sz="2000" dirty="0" smtClean="0"/>
              <a:t>The IAC is responsible for advising and assisting the IFTA, Inc., Board of Trustees (Board) and the other committees formed pursuant to the IFTA Articles of Agreement, and other duties assigned to it by the Board.  Additionally the IAC is responsible for:</a:t>
            </a:r>
          </a:p>
          <a:p>
            <a:pPr marL="0" indent="0">
              <a:buFontTx/>
              <a:buNone/>
              <a:defRPr/>
            </a:pPr>
            <a:endParaRPr lang="en-US" sz="2000" dirty="0" smtClean="0"/>
          </a:p>
          <a:p>
            <a:pPr marL="457200" indent="-457200">
              <a:buFontTx/>
              <a:buAutoNum type="alphaUcPeriod"/>
              <a:defRPr/>
            </a:pPr>
            <a:r>
              <a:rPr lang="en-US" sz="2000" dirty="0" smtClean="0"/>
              <a:t>maintaining a committee member rotation chart,</a:t>
            </a:r>
          </a:p>
          <a:p>
            <a:pPr marL="457200" indent="-457200">
              <a:buFontTx/>
              <a:buAutoNum type="alphaUcPeriod" startAt="2"/>
              <a:defRPr/>
            </a:pPr>
            <a:r>
              <a:rPr lang="en-US" sz="2000" dirty="0" smtClean="0"/>
              <a:t>recruiting members and maintaining a list of potential committee members, and</a:t>
            </a:r>
          </a:p>
          <a:p>
            <a:pPr marL="457200" indent="-457200">
              <a:buFontTx/>
              <a:buAutoNum type="alphaUcPeriod" startAt="2"/>
              <a:defRPr/>
            </a:pPr>
            <a:r>
              <a:rPr lang="en-US" sz="2000" dirty="0" smtClean="0"/>
              <a:t>making recommendations to the Board to fill committee vacancies.</a:t>
            </a:r>
          </a:p>
          <a:p>
            <a:pPr marL="0" indent="0">
              <a:buFontTx/>
              <a:buNone/>
              <a:defRPr/>
            </a:pPr>
            <a:endParaRPr lang="en-US" sz="2000" dirty="0" smtClean="0"/>
          </a:p>
        </p:txBody>
      </p:sp>
      <p:sp>
        <p:nvSpPr>
          <p:cNvPr id="2" name="Title 1"/>
          <p:cNvSpPr>
            <a:spLocks noGrp="1"/>
          </p:cNvSpPr>
          <p:nvPr>
            <p:ph type="title"/>
          </p:nvPr>
        </p:nvSpPr>
        <p:spPr>
          <a:xfrm>
            <a:off x="457200" y="1219200"/>
            <a:ext cx="8229600" cy="655638"/>
          </a:xfrm>
        </p:spPr>
        <p:txBody>
          <a:bodyPr>
            <a:normAutofit fontScale="90000"/>
          </a:bodyPr>
          <a:lstStyle/>
          <a:p>
            <a:pPr>
              <a:defRPr/>
            </a:pPr>
            <a:r>
              <a:rPr lang="en-US" sz="4000" dirty="0" smtClean="0">
                <a:effectLst>
                  <a:outerShdw blurRad="38100" dist="38100" dir="2700000" algn="tl">
                    <a:srgbClr val="000000">
                      <a:alpha val="43137"/>
                    </a:srgbClr>
                  </a:outerShdw>
                </a:effectLst>
              </a:rPr>
              <a:t>Industry Advisory Committee (IAC)</a:t>
            </a:r>
            <a:endParaRPr lang="en-US" sz="4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1501355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FontTx/>
              <a:buNone/>
              <a:defRPr/>
            </a:pPr>
            <a:r>
              <a:rPr lang="en-US" sz="1600" b="1" dirty="0" smtClean="0"/>
              <a:t>COMMITTEE RESPONSIBILITIES:  </a:t>
            </a:r>
            <a:r>
              <a:rPr lang="en-US" sz="1600" dirty="0" smtClean="0"/>
              <a:t>The LEC has the responsibility of advising the IFTA membership regarding law enforcement matters and such other responsibilities as specified in the IFTA or assigned to it by the International Fuel Tax Association, Inc. (“IFTA, Inc.”) Board of Trustees (“Board”).  Additionally the LEC is responsible for:</a:t>
            </a:r>
          </a:p>
          <a:p>
            <a:pPr marL="0" indent="0">
              <a:buFontTx/>
              <a:buNone/>
              <a:defRPr/>
            </a:pPr>
            <a:endParaRPr lang="en-US" sz="1600" dirty="0" smtClean="0"/>
          </a:p>
          <a:p>
            <a:pPr>
              <a:buFontTx/>
              <a:buAutoNum type="alphaUcPeriod"/>
              <a:defRPr/>
            </a:pPr>
            <a:r>
              <a:rPr lang="en-US" sz="1600" dirty="0" smtClean="0"/>
              <a:t>in the discharge of its responsibilities, seeking input from other committees formed pursuant to the IFTA,</a:t>
            </a:r>
          </a:p>
          <a:p>
            <a:pPr>
              <a:buFontTx/>
              <a:buAutoNum type="alphaUcPeriod" startAt="2"/>
              <a:defRPr/>
            </a:pPr>
            <a:r>
              <a:rPr lang="en-US" sz="1600" dirty="0" smtClean="0"/>
              <a:t>planning and participating in the annual Managers/Law Enforcement Workshop, </a:t>
            </a:r>
          </a:p>
          <a:p>
            <a:pPr>
              <a:buFontTx/>
              <a:buAutoNum type="alphaUcPeriod" startAt="2"/>
              <a:defRPr/>
            </a:pPr>
            <a:r>
              <a:rPr lang="en-US" sz="1600" dirty="0" smtClean="0"/>
              <a:t>reviewing and commenting on ballot proposals,</a:t>
            </a:r>
          </a:p>
          <a:p>
            <a:pPr>
              <a:buFontTx/>
              <a:buAutoNum type="alphaUcPeriod" startAt="2"/>
              <a:defRPr/>
            </a:pPr>
            <a:r>
              <a:rPr lang="en-US" sz="1600" dirty="0" smtClean="0"/>
              <a:t>developing ballot proposals as appropriate,</a:t>
            </a:r>
          </a:p>
          <a:p>
            <a:pPr>
              <a:buFontTx/>
              <a:buAutoNum type="alphaUcPeriod" startAt="2"/>
              <a:defRPr/>
            </a:pPr>
            <a:r>
              <a:rPr lang="en-US" sz="1600" dirty="0" smtClean="0"/>
              <a:t>maintaining a committee member rotation chart,</a:t>
            </a:r>
          </a:p>
          <a:p>
            <a:pPr>
              <a:buFontTx/>
              <a:buAutoNum type="alphaUcPeriod" startAt="2"/>
              <a:defRPr/>
            </a:pPr>
            <a:r>
              <a:rPr lang="en-US" sz="1600" dirty="0" smtClean="0"/>
              <a:t>recruiting members and maintaining a list of potential committee members, </a:t>
            </a:r>
          </a:p>
          <a:p>
            <a:pPr>
              <a:buFontTx/>
              <a:buAutoNum type="alphaUcPeriod" startAt="2"/>
              <a:defRPr/>
            </a:pPr>
            <a:r>
              <a:rPr lang="en-US" sz="1600" dirty="0" smtClean="0"/>
              <a:t>making recommendations to the Board to fill committee vacancies; and</a:t>
            </a:r>
          </a:p>
          <a:p>
            <a:pPr>
              <a:buFontTx/>
              <a:buAutoNum type="alphaUcPeriod" startAt="2"/>
              <a:defRPr/>
            </a:pPr>
            <a:r>
              <a:rPr lang="en-US" sz="1600" dirty="0" smtClean="0"/>
              <a:t>maintaining the IFTA Best Practices Law Enforcement Guide.</a:t>
            </a:r>
          </a:p>
          <a:p>
            <a:pPr marL="0" indent="0">
              <a:buFontTx/>
              <a:buNone/>
              <a:defRPr/>
            </a:pPr>
            <a:endParaRPr lang="en-US" sz="1600" dirty="0"/>
          </a:p>
        </p:txBody>
      </p:sp>
      <p:sp>
        <p:nvSpPr>
          <p:cNvPr id="2" name="Title 1"/>
          <p:cNvSpPr>
            <a:spLocks noGrp="1"/>
          </p:cNvSpPr>
          <p:nvPr>
            <p:ph type="title"/>
          </p:nvPr>
        </p:nvSpPr>
        <p:spPr>
          <a:xfrm>
            <a:off x="457200" y="1143000"/>
            <a:ext cx="8229600" cy="655638"/>
          </a:xfrm>
        </p:spPr>
        <p:txBody>
          <a:bodyPr>
            <a:normAutofit fontScale="90000"/>
          </a:bodyPr>
          <a:lstStyle/>
          <a:p>
            <a:pPr>
              <a:defRPr/>
            </a:pPr>
            <a:r>
              <a:rPr lang="en-US" sz="4000" dirty="0" smtClean="0">
                <a:effectLst>
                  <a:outerShdw blurRad="38100" dist="38100" dir="2700000" algn="tl">
                    <a:srgbClr val="000000">
                      <a:alpha val="43137"/>
                    </a:srgbClr>
                  </a:outerShdw>
                </a:effectLst>
              </a:rPr>
              <a:t>Law Enforcement Committee (LEC)</a:t>
            </a:r>
            <a:endParaRPr lang="en-US" sz="4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6913453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p:cNvSpPr>
            <a:spLocks noGrp="1"/>
          </p:cNvSpPr>
          <p:nvPr>
            <p:ph idx="1"/>
          </p:nvPr>
        </p:nvSpPr>
        <p:spPr>
          <a:xfrm>
            <a:off x="457200" y="1905000"/>
            <a:ext cx="8229600" cy="4221163"/>
          </a:xfrm>
        </p:spPr>
        <p:txBody>
          <a:bodyPr/>
          <a:lstStyle/>
          <a:p>
            <a:pPr marL="0" indent="0">
              <a:buFontTx/>
              <a:buNone/>
            </a:pPr>
            <a:r>
              <a:rPr lang="en-US" altLang="en-US" sz="1600" b="1" smtClean="0"/>
              <a:t>COMMITTEE RESPONSIBILITIES:  </a:t>
            </a:r>
            <a:r>
              <a:rPr lang="en-US" altLang="en-US" sz="1600" smtClean="0"/>
              <a:t>The PCRC has the responsibility of maintaining the IFTA Program Compliance Review Guide, reviewing all program compliance review reports to determine any needs for follow up or reassessment, to make findings of compliance or non-compliance, and such other responsibilities as specified in the IFTA or assigned to them by the International Fuel Tax Association, Inc. (IFTA, Inc.) Board of Trustees (Board).  Additionally the PCRC is responsible for:</a:t>
            </a:r>
          </a:p>
          <a:p>
            <a:pPr marL="0" indent="0">
              <a:buFontTx/>
              <a:buNone/>
            </a:pPr>
            <a:endParaRPr lang="en-US" altLang="en-US" sz="1600" smtClean="0"/>
          </a:p>
          <a:p>
            <a:pPr marL="0" indent="0">
              <a:buFontTx/>
              <a:buNone/>
            </a:pPr>
            <a:r>
              <a:rPr lang="en-US" altLang="en-US" sz="1600" smtClean="0"/>
              <a:t>A.	seeking input from other committees formed pursuant to the IFTA,</a:t>
            </a:r>
          </a:p>
          <a:p>
            <a:pPr marL="0" indent="0">
              <a:buFontTx/>
              <a:buNone/>
            </a:pPr>
            <a:r>
              <a:rPr lang="en-US" altLang="en-US" sz="1600" smtClean="0"/>
              <a:t>B.	reviewing and commenting on ballot proposals as appropriate,</a:t>
            </a:r>
          </a:p>
          <a:p>
            <a:pPr marL="0" indent="0">
              <a:buFontTx/>
              <a:buNone/>
            </a:pPr>
            <a:r>
              <a:rPr lang="en-US" altLang="en-US" sz="1600" smtClean="0"/>
              <a:t>C.	developing ballot proposals as appropriate,</a:t>
            </a:r>
          </a:p>
          <a:p>
            <a:pPr marL="0" indent="0">
              <a:buFontTx/>
              <a:buNone/>
            </a:pPr>
            <a:r>
              <a:rPr lang="en-US" altLang="en-US" sz="1600" smtClean="0"/>
              <a:t>D.	maintaining a committee member rotation chart,</a:t>
            </a:r>
          </a:p>
          <a:p>
            <a:pPr marL="0" indent="0">
              <a:buFontTx/>
              <a:buNone/>
            </a:pPr>
            <a:r>
              <a:rPr lang="en-US" altLang="en-US" sz="1600" smtClean="0"/>
              <a:t>E.	recruiting members and maintaining a list of potential committee members, </a:t>
            </a:r>
          </a:p>
          <a:p>
            <a:pPr marL="0" indent="0">
              <a:buFontTx/>
              <a:buNone/>
            </a:pPr>
            <a:r>
              <a:rPr lang="en-US" altLang="en-US" sz="1600" smtClean="0"/>
              <a:t>F.	making recommendations to the Board to fill committee vacancies; and</a:t>
            </a:r>
          </a:p>
          <a:p>
            <a:pPr marL="0" indent="0">
              <a:buFontTx/>
              <a:buNone/>
            </a:pPr>
            <a:r>
              <a:rPr lang="en-US" altLang="en-US" sz="1600" smtClean="0"/>
              <a:t>G.	establishing and maintaining a pool of qualified individuals to conduct</a:t>
            </a:r>
          </a:p>
          <a:p>
            <a:pPr marL="0" indent="0">
              <a:buFontTx/>
              <a:buNone/>
            </a:pPr>
            <a:r>
              <a:rPr lang="en-US" altLang="en-US" sz="1600" smtClean="0"/>
              <a:t>	compliance reviews</a:t>
            </a:r>
          </a:p>
          <a:p>
            <a:pPr marL="0" indent="0">
              <a:buFontTx/>
              <a:buNone/>
            </a:pPr>
            <a:endParaRPr lang="en-US" altLang="en-US" sz="1600" smtClean="0"/>
          </a:p>
        </p:txBody>
      </p:sp>
      <p:sp>
        <p:nvSpPr>
          <p:cNvPr id="2" name="Title 1"/>
          <p:cNvSpPr>
            <a:spLocks noGrp="1"/>
          </p:cNvSpPr>
          <p:nvPr>
            <p:ph type="title"/>
          </p:nvPr>
        </p:nvSpPr>
        <p:spPr>
          <a:xfrm>
            <a:off x="457200" y="1143000"/>
            <a:ext cx="8229600" cy="533400"/>
          </a:xfrm>
        </p:spPr>
        <p:txBody>
          <a:bodyPr>
            <a:normAutofit fontScale="90000"/>
          </a:bodyPr>
          <a:lstStyle/>
          <a:p>
            <a:pPr>
              <a:defRPr/>
            </a:pPr>
            <a:r>
              <a:rPr lang="en-US" sz="3200" dirty="0" smtClean="0">
                <a:effectLst>
                  <a:outerShdw blurRad="38100" dist="38100" dir="2700000" algn="tl">
                    <a:srgbClr val="000000">
                      <a:alpha val="43137"/>
                    </a:srgbClr>
                  </a:outerShdw>
                </a:effectLst>
              </a:rPr>
              <a:t>Program Compliance Review Committee (PCRC)</a:t>
            </a:r>
            <a:endParaRPr lang="en-US" sz="3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2325084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4"/>
          <p:cNvSpPr>
            <a:spLocks noChangeArrowheads="1"/>
          </p:cNvSpPr>
          <p:nvPr/>
        </p:nvSpPr>
        <p:spPr bwMode="auto">
          <a:xfrm>
            <a:off x="254000" y="1498600"/>
            <a:ext cx="8458200"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defRPr/>
            </a:pPr>
            <a:r>
              <a:rPr lang="en-US" sz="4400" b="1" dirty="0">
                <a:effectLst>
                  <a:outerShdw blurRad="38100" dist="38100" dir="2700000" algn="tl">
                    <a:srgbClr val="000000">
                      <a:alpha val="43137"/>
                    </a:srgbClr>
                  </a:outerShdw>
                </a:effectLst>
                <a:latin typeface="Times New Roman" pitchFamily="18" charset="0"/>
              </a:rPr>
              <a:t>Wrap Up and Q &amp; A</a:t>
            </a:r>
            <a:endParaRPr lang="en-US" sz="2400" b="1" dirty="0">
              <a:effectLst>
                <a:outerShdw blurRad="38100" dist="38100" dir="2700000" algn="tl">
                  <a:srgbClr val="000000">
                    <a:alpha val="43137"/>
                  </a:srgbClr>
                </a:outerShdw>
              </a:effectLst>
              <a:latin typeface="Times New Roman" pitchFamily="18" charset="0"/>
            </a:endParaRPr>
          </a:p>
        </p:txBody>
      </p:sp>
      <p:graphicFrame>
        <p:nvGraphicFramePr>
          <p:cNvPr id="9219" name="Object 6"/>
          <p:cNvGraphicFramePr>
            <a:graphicFrameLocks noChangeAspect="1"/>
          </p:cNvGraphicFramePr>
          <p:nvPr/>
        </p:nvGraphicFramePr>
        <p:xfrm>
          <a:off x="4038600" y="2895600"/>
          <a:ext cx="1079500" cy="1079500"/>
        </p:xfrm>
        <a:graphic>
          <a:graphicData uri="http://schemas.openxmlformats.org/presentationml/2006/ole">
            <mc:AlternateContent xmlns:mc="http://schemas.openxmlformats.org/markup-compatibility/2006">
              <mc:Choice xmlns:v="urn:schemas-microsoft-com:vml" Requires="v">
                <p:oleObj spid="_x0000_s1036" name="PDF" r:id="rId3" imgW="1080000" imgH="1080000" progId="FoxitReader.Document">
                  <p:embed/>
                </p:oleObj>
              </mc:Choice>
              <mc:Fallback>
                <p:oleObj name="PDF" r:id="rId3" imgW="1080000" imgH="1080000" progId="FoxitReader.Document">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38600" y="2895600"/>
                        <a:ext cx="1079500" cy="107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103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09888" y="3556000"/>
            <a:ext cx="3322637" cy="189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089523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body" idx="4294967295"/>
          </p:nvPr>
        </p:nvSpPr>
        <p:spPr>
          <a:xfrm>
            <a:off x="941388" y="2286000"/>
            <a:ext cx="8202612" cy="2438400"/>
          </a:xfrm>
        </p:spPr>
        <p:txBody>
          <a:bodyPr/>
          <a:lstStyle/>
          <a:p>
            <a:pPr>
              <a:buFontTx/>
              <a:buNone/>
            </a:pPr>
            <a:r>
              <a:rPr lang="en-US" altLang="en-US" smtClean="0"/>
              <a:t>	Motor fuel use taxes that are imposed by each jurisdiction on the consumption of motor fuel in qualified motor vehicles.</a:t>
            </a:r>
          </a:p>
        </p:txBody>
      </p:sp>
      <p:sp>
        <p:nvSpPr>
          <p:cNvPr id="3" name="Rectangle 2"/>
          <p:cNvSpPr/>
          <p:nvPr/>
        </p:nvSpPr>
        <p:spPr>
          <a:xfrm>
            <a:off x="331931" y="990600"/>
            <a:ext cx="8480142" cy="830997"/>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4800" b="1" spc="50" dirty="0">
                <a:ln w="11430"/>
                <a:solidFill>
                  <a:srgbClr val="000000"/>
                </a:solidFill>
                <a:effectLst>
                  <a:outerShdw blurRad="76200" dist="50800" dir="5400000" algn="tl" rotWithShape="0">
                    <a:srgbClr val="000000">
                      <a:alpha val="65000"/>
                    </a:srgbClr>
                  </a:outerShdw>
                </a:effectLst>
              </a:rPr>
              <a:t>Tax Collected Through IFTA</a:t>
            </a:r>
          </a:p>
        </p:txBody>
      </p:sp>
      <p:sp>
        <p:nvSpPr>
          <p:cNvPr id="4" name="Date Placeholder 3"/>
          <p:cNvSpPr>
            <a:spLocks noGrp="1"/>
          </p:cNvSpPr>
          <p:nvPr>
            <p:ph type="dt" sz="half" idx="4294967295"/>
          </p:nvPr>
        </p:nvSpPr>
        <p:spPr>
          <a:xfrm>
            <a:off x="457200" y="6356350"/>
            <a:ext cx="2133600" cy="365125"/>
          </a:xfrm>
          <a:prstGeom prst="rect">
            <a:avLst/>
          </a:prstGeom>
        </p:spPr>
        <p:txBody>
          <a:bodyPr vert="horz" lIns="91440" tIns="45720" rIns="91440" bIns="45720" rtlCol="0" anchor="ctr"/>
          <a:lstStyle>
            <a:lvl1pPr algn="l" eaLnBrk="1" hangingPunct="1">
              <a:defRPr sz="1200" b="0">
                <a:solidFill>
                  <a:prstClr val="black">
                    <a:tint val="75000"/>
                  </a:prstClr>
                </a:solidFill>
                <a:latin typeface="Arial" charset="0"/>
              </a:defRPr>
            </a:lvl1pPr>
          </a:lstStyle>
          <a:p>
            <a:pPr fontAlgn="base">
              <a:spcBef>
                <a:spcPct val="0"/>
              </a:spcBef>
              <a:spcAft>
                <a:spcPct val="0"/>
              </a:spcAft>
              <a:defRPr/>
            </a:pPr>
            <a:r>
              <a:rPr lang="en-US" dirty="0" smtClean="0"/>
              <a:t>August 14-15</a:t>
            </a:r>
            <a:endParaRPr lang="en-US" dirty="0"/>
          </a:p>
        </p:txBody>
      </p:sp>
      <p:sp>
        <p:nvSpPr>
          <p:cNvPr id="5" name="Footer Placeholder 4"/>
          <p:cNvSpPr>
            <a:spLocks noGrp="1"/>
          </p:cNvSpPr>
          <p:nvPr>
            <p:ph type="ftr" sz="quarter" idx="4294967295"/>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prstClr val="black">
                    <a:tint val="75000"/>
                  </a:prstClr>
                </a:solidFill>
                <a:latin typeface="Arial" charset="0"/>
              </a:defRPr>
            </a:lvl1pPr>
          </a:lstStyle>
          <a:p>
            <a:pPr fontAlgn="base">
              <a:spcBef>
                <a:spcPct val="0"/>
              </a:spcBef>
              <a:spcAft>
                <a:spcPct val="0"/>
              </a:spcAft>
              <a:defRPr/>
            </a:pPr>
            <a:r>
              <a:rPr lang="en-US" dirty="0" smtClean="0"/>
              <a:t>2019 Annual IFTA Business Meeting</a:t>
            </a:r>
            <a:endParaRPr lang="en-US" dirty="0"/>
          </a:p>
        </p:txBody>
      </p:sp>
      <p:sp>
        <p:nvSpPr>
          <p:cNvPr id="6" name="Slide Number Placeholder 5"/>
          <p:cNvSpPr>
            <a:spLocks noGrp="1"/>
          </p:cNvSpPr>
          <p:nvPr>
            <p:ph type="sldNum" sz="quarter" idx="4294967295"/>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fontAlgn="base">
              <a:spcBef>
                <a:spcPct val="0"/>
              </a:spcBef>
              <a:spcAft>
                <a:spcPct val="0"/>
              </a:spcAft>
              <a:defRPr/>
            </a:pPr>
            <a:r>
              <a:rPr lang="en-US" altLang="en-US" dirty="0" smtClean="0">
                <a:latin typeface="Arial" charset="0"/>
              </a:rPr>
              <a:t>Raleigh, North Carolina</a:t>
            </a:r>
            <a:endParaRPr lang="en-US" altLang="en-US" dirty="0">
              <a:latin typeface="Arial" charset="0"/>
            </a:endParaRPr>
          </a:p>
        </p:txBody>
      </p:sp>
    </p:spTree>
    <p:extLst>
      <p:ext uri="{BB962C8B-B14F-4D97-AF65-F5344CB8AC3E}">
        <p14:creationId xmlns:p14="http://schemas.microsoft.com/office/powerpoint/2010/main" val="2716396777"/>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3"/>
          <p:cNvSpPr>
            <a:spLocks noGrp="1" noChangeArrowheads="1"/>
          </p:cNvSpPr>
          <p:nvPr>
            <p:ph type="body" idx="4294967295"/>
          </p:nvPr>
        </p:nvSpPr>
        <p:spPr>
          <a:xfrm>
            <a:off x="914400" y="2057400"/>
            <a:ext cx="8229600" cy="3962400"/>
          </a:xfrm>
        </p:spPr>
        <p:txBody>
          <a:bodyPr/>
          <a:lstStyle/>
          <a:p>
            <a:pPr>
              <a:buClr>
                <a:schemeClr val="tx1"/>
              </a:buClr>
              <a:buFont typeface="Wingdings" pitchFamily="2" charset="2"/>
              <a:buChar char="ü"/>
            </a:pPr>
            <a:r>
              <a:rPr lang="en-US" altLang="en-US" sz="2800" smtClean="0"/>
              <a:t>Motor vehicle used, designed or maintained for the transportation of persons or property and</a:t>
            </a:r>
          </a:p>
          <a:p>
            <a:pPr>
              <a:buClr>
                <a:schemeClr val="tx1"/>
              </a:buClr>
              <a:buFont typeface="Wingdings" pitchFamily="2" charset="2"/>
              <a:buChar char="ü"/>
            </a:pPr>
            <a:r>
              <a:rPr lang="en-US" altLang="en-US" sz="2800" smtClean="0"/>
              <a:t>Gross vehicle or registered gross vehicle weight over 26,000 lbs. or 11,797 kgs.</a:t>
            </a:r>
          </a:p>
          <a:p>
            <a:pPr>
              <a:buClr>
                <a:schemeClr val="tx1"/>
              </a:buClr>
              <a:buFont typeface="Wingdings" pitchFamily="2" charset="2"/>
              <a:buChar char="ü"/>
            </a:pPr>
            <a:r>
              <a:rPr lang="en-US" altLang="en-US" sz="2800" smtClean="0"/>
              <a:t>Three-axles regardless of weight</a:t>
            </a:r>
          </a:p>
          <a:p>
            <a:pPr>
              <a:buClr>
                <a:schemeClr val="tx1"/>
              </a:buClr>
              <a:buFont typeface="Wingdings" pitchFamily="2" charset="2"/>
              <a:buChar char="ü"/>
            </a:pPr>
            <a:r>
              <a:rPr lang="en-US" altLang="en-US" sz="2800" smtClean="0"/>
              <a:t>Used in combination when the weight of the combination exceeds 26,000 lbs. or 11,797 kgs.</a:t>
            </a:r>
          </a:p>
        </p:txBody>
      </p:sp>
      <p:sp>
        <p:nvSpPr>
          <p:cNvPr id="3" name="Rectangle 2"/>
          <p:cNvSpPr/>
          <p:nvPr/>
        </p:nvSpPr>
        <p:spPr>
          <a:xfrm>
            <a:off x="38100" y="838200"/>
            <a:ext cx="7988342" cy="923330"/>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5400" b="1" spc="50" dirty="0">
                <a:ln w="11430"/>
                <a:solidFill>
                  <a:srgbClr val="000000"/>
                </a:solidFill>
                <a:effectLst>
                  <a:outerShdw blurRad="76200" dist="50800" dir="5400000" algn="tl" rotWithShape="0">
                    <a:srgbClr val="000000">
                      <a:alpha val="65000"/>
                    </a:srgbClr>
                  </a:outerShdw>
                </a:effectLst>
              </a:rPr>
              <a:t>Qualified Motor Vehicle</a:t>
            </a:r>
          </a:p>
        </p:txBody>
      </p:sp>
      <p:sp>
        <p:nvSpPr>
          <p:cNvPr id="4" name="Date Placeholder 3"/>
          <p:cNvSpPr>
            <a:spLocks noGrp="1"/>
          </p:cNvSpPr>
          <p:nvPr>
            <p:ph type="dt" sz="half" idx="4294967295"/>
          </p:nvPr>
        </p:nvSpPr>
        <p:spPr>
          <a:xfrm>
            <a:off x="457200" y="6356350"/>
            <a:ext cx="2133600" cy="365125"/>
          </a:xfrm>
          <a:prstGeom prst="rect">
            <a:avLst/>
          </a:prstGeom>
        </p:spPr>
        <p:txBody>
          <a:bodyPr vert="horz" lIns="91440" tIns="45720" rIns="91440" bIns="45720" rtlCol="0" anchor="ctr"/>
          <a:lstStyle>
            <a:lvl1pPr algn="l" eaLnBrk="1" hangingPunct="1">
              <a:defRPr sz="1200" b="0">
                <a:solidFill>
                  <a:prstClr val="black">
                    <a:tint val="75000"/>
                  </a:prstClr>
                </a:solidFill>
                <a:latin typeface="Arial" charset="0"/>
              </a:defRPr>
            </a:lvl1pPr>
          </a:lstStyle>
          <a:p>
            <a:pPr fontAlgn="base">
              <a:spcBef>
                <a:spcPct val="0"/>
              </a:spcBef>
              <a:spcAft>
                <a:spcPct val="0"/>
              </a:spcAft>
              <a:defRPr/>
            </a:pPr>
            <a:r>
              <a:rPr lang="en-US" dirty="0" smtClean="0"/>
              <a:t>August 14-15</a:t>
            </a:r>
            <a:endParaRPr lang="en-US" dirty="0"/>
          </a:p>
        </p:txBody>
      </p:sp>
      <p:sp>
        <p:nvSpPr>
          <p:cNvPr id="5" name="Footer Placeholder 4"/>
          <p:cNvSpPr>
            <a:spLocks noGrp="1"/>
          </p:cNvSpPr>
          <p:nvPr>
            <p:ph type="ftr" sz="quarter" idx="4294967295"/>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prstClr val="black">
                    <a:tint val="75000"/>
                  </a:prstClr>
                </a:solidFill>
                <a:latin typeface="Arial" charset="0"/>
              </a:defRPr>
            </a:lvl1pPr>
          </a:lstStyle>
          <a:p>
            <a:pPr fontAlgn="base">
              <a:spcBef>
                <a:spcPct val="0"/>
              </a:spcBef>
              <a:spcAft>
                <a:spcPct val="0"/>
              </a:spcAft>
              <a:defRPr/>
            </a:pPr>
            <a:r>
              <a:rPr lang="en-US" dirty="0" smtClean="0"/>
              <a:t>2019 Annual IFTA Business Meeting</a:t>
            </a:r>
            <a:endParaRPr lang="en-US" dirty="0"/>
          </a:p>
        </p:txBody>
      </p:sp>
      <p:sp>
        <p:nvSpPr>
          <p:cNvPr id="6" name="Slide Number Placeholder 5"/>
          <p:cNvSpPr>
            <a:spLocks noGrp="1"/>
          </p:cNvSpPr>
          <p:nvPr>
            <p:ph type="sldNum" sz="quarter" idx="4294967295"/>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fontAlgn="base">
              <a:spcBef>
                <a:spcPct val="0"/>
              </a:spcBef>
              <a:spcAft>
                <a:spcPct val="0"/>
              </a:spcAft>
              <a:defRPr/>
            </a:pPr>
            <a:r>
              <a:rPr lang="en-US" altLang="en-US" dirty="0" smtClean="0">
                <a:latin typeface="Arial" charset="0"/>
              </a:rPr>
              <a:t>Raleigh, North Carolina</a:t>
            </a:r>
            <a:endParaRPr lang="en-US" altLang="en-US" dirty="0">
              <a:latin typeface="Arial" charset="0"/>
            </a:endParaRPr>
          </a:p>
        </p:txBody>
      </p:sp>
    </p:spTree>
    <p:extLst>
      <p:ext uri="{BB962C8B-B14F-4D97-AF65-F5344CB8AC3E}">
        <p14:creationId xmlns:p14="http://schemas.microsoft.com/office/powerpoint/2010/main" val="2131903457"/>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body" idx="4294967295"/>
          </p:nvPr>
        </p:nvSpPr>
        <p:spPr>
          <a:xfrm>
            <a:off x="0" y="2438400"/>
            <a:ext cx="7696200" cy="2133600"/>
          </a:xfrm>
        </p:spPr>
        <p:txBody>
          <a:bodyPr/>
          <a:lstStyle/>
          <a:p>
            <a:pPr>
              <a:lnSpc>
                <a:spcPct val="90000"/>
              </a:lnSpc>
              <a:buFontTx/>
              <a:buNone/>
            </a:pPr>
            <a:r>
              <a:rPr lang="en-US" altLang="en-US" sz="3600" smtClean="0"/>
              <a:t>	Any person based in a member jurisdiction operating a qualified motor vehicle in two or more member jurisdictions</a:t>
            </a:r>
          </a:p>
        </p:txBody>
      </p:sp>
      <p:sp>
        <p:nvSpPr>
          <p:cNvPr id="3" name="Rectangle 2"/>
          <p:cNvSpPr/>
          <p:nvPr/>
        </p:nvSpPr>
        <p:spPr>
          <a:xfrm>
            <a:off x="304800" y="1143000"/>
            <a:ext cx="6090130" cy="923330"/>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5400" b="1" spc="50" dirty="0">
                <a:ln w="11430"/>
                <a:solidFill>
                  <a:srgbClr val="000000"/>
                </a:solidFill>
                <a:effectLst>
                  <a:outerShdw blurRad="76200" dist="50800" dir="5400000" algn="tl" rotWithShape="0">
                    <a:srgbClr val="000000">
                      <a:alpha val="65000"/>
                    </a:srgbClr>
                  </a:outerShdw>
                </a:effectLst>
              </a:rPr>
              <a:t>Who May License</a:t>
            </a:r>
          </a:p>
        </p:txBody>
      </p:sp>
      <p:sp>
        <p:nvSpPr>
          <p:cNvPr id="4" name="Date Placeholder 3"/>
          <p:cNvSpPr>
            <a:spLocks noGrp="1"/>
          </p:cNvSpPr>
          <p:nvPr>
            <p:ph type="dt" sz="half" idx="4294967295"/>
          </p:nvPr>
        </p:nvSpPr>
        <p:spPr>
          <a:xfrm>
            <a:off x="457200" y="6356350"/>
            <a:ext cx="2133600" cy="365125"/>
          </a:xfrm>
          <a:prstGeom prst="rect">
            <a:avLst/>
          </a:prstGeom>
        </p:spPr>
        <p:txBody>
          <a:bodyPr vert="horz" lIns="91440" tIns="45720" rIns="91440" bIns="45720" rtlCol="0" anchor="ctr"/>
          <a:lstStyle>
            <a:lvl1pPr algn="l" eaLnBrk="1" hangingPunct="1">
              <a:defRPr sz="1200" b="0">
                <a:solidFill>
                  <a:prstClr val="black">
                    <a:tint val="75000"/>
                  </a:prstClr>
                </a:solidFill>
                <a:latin typeface="Arial" charset="0"/>
              </a:defRPr>
            </a:lvl1pPr>
          </a:lstStyle>
          <a:p>
            <a:pPr fontAlgn="base">
              <a:spcBef>
                <a:spcPct val="0"/>
              </a:spcBef>
              <a:spcAft>
                <a:spcPct val="0"/>
              </a:spcAft>
              <a:defRPr/>
            </a:pPr>
            <a:r>
              <a:rPr lang="en-US" dirty="0" smtClean="0"/>
              <a:t>August 14-15</a:t>
            </a:r>
            <a:endParaRPr lang="en-US" dirty="0"/>
          </a:p>
        </p:txBody>
      </p:sp>
      <p:sp>
        <p:nvSpPr>
          <p:cNvPr id="5" name="Footer Placeholder 4"/>
          <p:cNvSpPr>
            <a:spLocks noGrp="1"/>
          </p:cNvSpPr>
          <p:nvPr>
            <p:ph type="ftr" sz="quarter" idx="4294967295"/>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prstClr val="black">
                    <a:tint val="75000"/>
                  </a:prstClr>
                </a:solidFill>
                <a:latin typeface="Arial" charset="0"/>
              </a:defRPr>
            </a:lvl1pPr>
          </a:lstStyle>
          <a:p>
            <a:pPr fontAlgn="base">
              <a:spcBef>
                <a:spcPct val="0"/>
              </a:spcBef>
              <a:spcAft>
                <a:spcPct val="0"/>
              </a:spcAft>
              <a:defRPr/>
            </a:pPr>
            <a:r>
              <a:rPr lang="en-US" dirty="0" smtClean="0"/>
              <a:t>2019 Annual IFTA Business Meeting</a:t>
            </a:r>
            <a:endParaRPr lang="en-US" dirty="0"/>
          </a:p>
        </p:txBody>
      </p:sp>
      <p:sp>
        <p:nvSpPr>
          <p:cNvPr id="6" name="Slide Number Placeholder 5"/>
          <p:cNvSpPr>
            <a:spLocks noGrp="1"/>
          </p:cNvSpPr>
          <p:nvPr>
            <p:ph type="sldNum" sz="quarter" idx="4294967295"/>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fontAlgn="base">
              <a:spcBef>
                <a:spcPct val="0"/>
              </a:spcBef>
              <a:spcAft>
                <a:spcPct val="0"/>
              </a:spcAft>
              <a:defRPr/>
            </a:pPr>
            <a:r>
              <a:rPr lang="en-US" altLang="en-US" dirty="0" smtClean="0">
                <a:latin typeface="Arial" charset="0"/>
              </a:rPr>
              <a:t>Raleigh, North Carolina</a:t>
            </a:r>
            <a:endParaRPr lang="en-US" altLang="en-US" dirty="0">
              <a:latin typeface="Arial" charset="0"/>
            </a:endParaRPr>
          </a:p>
        </p:txBody>
      </p:sp>
    </p:spTree>
    <p:extLst>
      <p:ext uri="{BB962C8B-B14F-4D97-AF65-F5344CB8AC3E}">
        <p14:creationId xmlns:p14="http://schemas.microsoft.com/office/powerpoint/2010/main" val="1249834659"/>
      </p:ext>
    </p:extLst>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3"/>
          <p:cNvSpPr>
            <a:spLocks noGrp="1" noChangeArrowheads="1"/>
          </p:cNvSpPr>
          <p:nvPr>
            <p:ph type="body" idx="4294967295"/>
          </p:nvPr>
        </p:nvSpPr>
        <p:spPr>
          <a:xfrm>
            <a:off x="0" y="2057400"/>
            <a:ext cx="7696200" cy="3962400"/>
          </a:xfrm>
        </p:spPr>
        <p:txBody>
          <a:bodyPr/>
          <a:lstStyle/>
          <a:p>
            <a:pPr>
              <a:buClr>
                <a:schemeClr val="tx1"/>
              </a:buClr>
              <a:buFont typeface="Wingdings" pitchFamily="2" charset="2"/>
              <a:buChar char="ü"/>
            </a:pPr>
            <a:r>
              <a:rPr lang="en-US" altLang="en-US" sz="2800" smtClean="0"/>
              <a:t>One license and one set of decals for each qualified motor vehicle to operate through all member jurisdictions</a:t>
            </a:r>
          </a:p>
          <a:p>
            <a:pPr>
              <a:buClr>
                <a:schemeClr val="tx1"/>
              </a:buClr>
              <a:buFont typeface="Wingdings" pitchFamily="2" charset="2"/>
              <a:buChar char="ü"/>
            </a:pPr>
            <a:r>
              <a:rPr lang="en-US" altLang="en-US" sz="2800" smtClean="0"/>
              <a:t>One tax return filed each quarter with the base jurisdiction</a:t>
            </a:r>
          </a:p>
          <a:p>
            <a:pPr>
              <a:buClr>
                <a:schemeClr val="tx1"/>
              </a:buClr>
              <a:buFont typeface="Wingdings" pitchFamily="2" charset="2"/>
              <a:buChar char="ü"/>
            </a:pPr>
            <a:r>
              <a:rPr lang="en-US" altLang="en-US" sz="2800" smtClean="0"/>
              <a:t>One tax payment or refund</a:t>
            </a:r>
          </a:p>
          <a:p>
            <a:pPr>
              <a:buClr>
                <a:srgbClr val="000000"/>
              </a:buClr>
              <a:buFont typeface="Wingdings" pitchFamily="2" charset="2"/>
              <a:buChar char="ü"/>
            </a:pPr>
            <a:r>
              <a:rPr lang="en-US" altLang="en-US" sz="2800" smtClean="0"/>
              <a:t>One audit by the base jurisdiction</a:t>
            </a:r>
          </a:p>
          <a:p>
            <a:pPr>
              <a:buClr>
                <a:srgbClr val="000000"/>
              </a:buClr>
              <a:buFont typeface="Wingdings" pitchFamily="2" charset="2"/>
              <a:buChar char="ü"/>
            </a:pPr>
            <a:r>
              <a:rPr lang="en-US" altLang="en-US" sz="2800" smtClean="0"/>
              <a:t>Reduced administrative costs</a:t>
            </a:r>
          </a:p>
          <a:p>
            <a:endParaRPr lang="en-US" altLang="en-US" sz="2800" smtClean="0"/>
          </a:p>
          <a:p>
            <a:endParaRPr lang="en-US" altLang="en-US" smtClean="0"/>
          </a:p>
        </p:txBody>
      </p:sp>
      <p:sp>
        <p:nvSpPr>
          <p:cNvPr id="3" name="Rectangle 2"/>
          <p:cNvSpPr/>
          <p:nvPr/>
        </p:nvSpPr>
        <p:spPr>
          <a:xfrm>
            <a:off x="401817" y="971550"/>
            <a:ext cx="8302273" cy="923330"/>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5400" b="1" spc="50" dirty="0">
                <a:ln w="11430"/>
                <a:solidFill>
                  <a:srgbClr val="000000"/>
                </a:solidFill>
                <a:effectLst>
                  <a:outerShdw blurRad="76200" dist="50800" dir="5400000" algn="tl" rotWithShape="0">
                    <a:srgbClr val="000000">
                      <a:alpha val="65000"/>
                    </a:srgbClr>
                  </a:outerShdw>
                </a:effectLst>
              </a:rPr>
              <a:t>Benefits to the Licensee</a:t>
            </a:r>
          </a:p>
        </p:txBody>
      </p:sp>
      <p:sp>
        <p:nvSpPr>
          <p:cNvPr id="4" name="Date Placeholder 3"/>
          <p:cNvSpPr>
            <a:spLocks noGrp="1"/>
          </p:cNvSpPr>
          <p:nvPr>
            <p:ph type="dt" sz="half" idx="4294967295"/>
          </p:nvPr>
        </p:nvSpPr>
        <p:spPr>
          <a:xfrm>
            <a:off x="457200" y="6356350"/>
            <a:ext cx="2133600" cy="365125"/>
          </a:xfrm>
          <a:prstGeom prst="rect">
            <a:avLst/>
          </a:prstGeom>
        </p:spPr>
        <p:txBody>
          <a:bodyPr vert="horz" lIns="91440" tIns="45720" rIns="91440" bIns="45720" rtlCol="0" anchor="ctr"/>
          <a:lstStyle>
            <a:lvl1pPr algn="l" eaLnBrk="1" hangingPunct="1">
              <a:defRPr sz="1200" b="0">
                <a:solidFill>
                  <a:prstClr val="black">
                    <a:tint val="75000"/>
                  </a:prstClr>
                </a:solidFill>
                <a:latin typeface="Arial" charset="0"/>
              </a:defRPr>
            </a:lvl1pPr>
          </a:lstStyle>
          <a:p>
            <a:pPr fontAlgn="base">
              <a:spcBef>
                <a:spcPct val="0"/>
              </a:spcBef>
              <a:spcAft>
                <a:spcPct val="0"/>
              </a:spcAft>
              <a:defRPr/>
            </a:pPr>
            <a:r>
              <a:rPr lang="en-US" dirty="0" smtClean="0"/>
              <a:t>August 14-15</a:t>
            </a:r>
            <a:endParaRPr lang="en-US" dirty="0"/>
          </a:p>
        </p:txBody>
      </p:sp>
      <p:sp>
        <p:nvSpPr>
          <p:cNvPr id="5" name="Footer Placeholder 4"/>
          <p:cNvSpPr>
            <a:spLocks noGrp="1"/>
          </p:cNvSpPr>
          <p:nvPr>
            <p:ph type="ftr" sz="quarter" idx="4294967295"/>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prstClr val="black">
                    <a:tint val="75000"/>
                  </a:prstClr>
                </a:solidFill>
                <a:latin typeface="Arial" charset="0"/>
              </a:defRPr>
            </a:lvl1pPr>
          </a:lstStyle>
          <a:p>
            <a:pPr fontAlgn="base">
              <a:spcBef>
                <a:spcPct val="0"/>
              </a:spcBef>
              <a:spcAft>
                <a:spcPct val="0"/>
              </a:spcAft>
              <a:defRPr/>
            </a:pPr>
            <a:r>
              <a:rPr lang="en-US" dirty="0" smtClean="0"/>
              <a:t>2019 Annual IFTA Business Meeting</a:t>
            </a:r>
            <a:endParaRPr lang="en-US" dirty="0"/>
          </a:p>
        </p:txBody>
      </p:sp>
      <p:sp>
        <p:nvSpPr>
          <p:cNvPr id="6" name="Slide Number Placeholder 5"/>
          <p:cNvSpPr>
            <a:spLocks noGrp="1"/>
          </p:cNvSpPr>
          <p:nvPr>
            <p:ph type="sldNum" sz="quarter" idx="4294967295"/>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fontAlgn="base">
              <a:spcBef>
                <a:spcPct val="0"/>
              </a:spcBef>
              <a:spcAft>
                <a:spcPct val="0"/>
              </a:spcAft>
              <a:defRPr/>
            </a:pPr>
            <a:r>
              <a:rPr lang="en-US" altLang="en-US" dirty="0" smtClean="0">
                <a:latin typeface="Arial" charset="0"/>
              </a:rPr>
              <a:t>Raleigh, North Carolina</a:t>
            </a:r>
            <a:endParaRPr lang="en-US" altLang="en-US" dirty="0">
              <a:latin typeface="Arial" charset="0"/>
            </a:endParaRPr>
          </a:p>
        </p:txBody>
      </p:sp>
    </p:spTree>
    <p:extLst>
      <p:ext uri="{BB962C8B-B14F-4D97-AF65-F5344CB8AC3E}">
        <p14:creationId xmlns:p14="http://schemas.microsoft.com/office/powerpoint/2010/main" val="2623854481"/>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IFTA ABM 2016">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IFTA ABM 2016">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TotalTime>
  <Words>2353</Words>
  <Application>Microsoft Office PowerPoint</Application>
  <PresentationFormat>On-screen Show (4:3)</PresentationFormat>
  <Paragraphs>381</Paragraphs>
  <Slides>54</Slides>
  <Notes>21</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54</vt:i4>
      </vt:variant>
    </vt:vector>
  </HeadingPairs>
  <TitlesOfParts>
    <vt:vector size="57" baseType="lpstr">
      <vt:lpstr>IFTA ABM 2016</vt:lpstr>
      <vt:lpstr>1_IFTA ABM 2016</vt:lpstr>
      <vt:lpstr>PDF</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ACTIVE MEMBERSHIP STATUS (R1545)</vt:lpstr>
      <vt:lpstr>ACTIVE MEMBER PARTICIPATION </vt:lpstr>
      <vt:lpstr>PowerPoint Presentation</vt:lpstr>
      <vt:lpstr>Participate</vt:lpstr>
      <vt:lpstr>Get Involved</vt:lpstr>
      <vt:lpstr>Networking</vt:lpstr>
      <vt:lpstr>Ballot Commenting &amp; Voting</vt:lpstr>
      <vt:lpstr>PowerPoint Presentation</vt:lpstr>
      <vt:lpstr>IFTA, Inc. Board of Trustees  </vt:lpstr>
      <vt:lpstr>The Board of Trustees </vt:lpstr>
      <vt:lpstr>The Board of Trustees Basic Functions</vt:lpstr>
      <vt:lpstr>The Board of Trustees</vt:lpstr>
      <vt:lpstr>PowerPoint Presentation</vt:lpstr>
      <vt:lpstr>PowerPoint Presentation</vt:lpstr>
      <vt:lpstr>Board Members</vt:lpstr>
      <vt:lpstr>Board Members</vt:lpstr>
      <vt:lpstr>Board Current Activities</vt:lpstr>
      <vt:lpstr>PowerPoint Presentation</vt:lpstr>
      <vt:lpstr>IFTA Board Elections &amp; Qualifications</vt:lpstr>
      <vt:lpstr>PowerPoint Presentation</vt:lpstr>
      <vt:lpstr>Qualifications &amp; Requirements…</vt:lpstr>
      <vt:lpstr>Qualifications &amp; Requirements…</vt:lpstr>
      <vt:lpstr>Qualifications &amp; Requirements…</vt:lpstr>
      <vt:lpstr>Qualifications &amp; Requirements…</vt:lpstr>
      <vt:lpstr>PowerPoint Presentation</vt:lpstr>
      <vt:lpstr>IFTA Amendments</vt:lpstr>
      <vt:lpstr>IFTA Ballot Process</vt:lpstr>
      <vt:lpstr>IFTA Ballot Time Frames </vt:lpstr>
      <vt:lpstr>IFTA Ballot Time Frames</vt:lpstr>
      <vt:lpstr>Annual Business Meeting Protocol</vt:lpstr>
      <vt:lpstr>Consensus Board Interpretations (CBI’s) </vt:lpstr>
      <vt:lpstr>Consensus Board Interpretations (CBI’s) </vt:lpstr>
      <vt:lpstr>IFTA Bylaws</vt:lpstr>
      <vt:lpstr>Committees Roles and Responsibilities  </vt:lpstr>
      <vt:lpstr>PowerPoint Presentation</vt:lpstr>
      <vt:lpstr>Agreement Procedures Committee (APC)</vt:lpstr>
      <vt:lpstr>Audit Committee (AC)</vt:lpstr>
      <vt:lpstr>Clearinghouse Advisory Committee (CAC)</vt:lpstr>
      <vt:lpstr>Dispute Resolution Committee (DRC)</vt:lpstr>
      <vt:lpstr>Industry Advisory Committee (IAC)</vt:lpstr>
      <vt:lpstr>Law Enforcement Committee (LEC)</vt:lpstr>
      <vt:lpstr>Program Compliance Review Committee (PCRC)</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Debora K Meise</dc:creator>
  <cp:lastModifiedBy>Tammy Trinker</cp:lastModifiedBy>
  <cp:revision>8</cp:revision>
  <dcterms:created xsi:type="dcterms:W3CDTF">2019-07-08T17:15:07Z</dcterms:created>
  <dcterms:modified xsi:type="dcterms:W3CDTF">2019-08-26T18:18:08Z</dcterms:modified>
</cp:coreProperties>
</file>